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76" r:id="rId5"/>
    <p:sldId id="275" r:id="rId6"/>
    <p:sldId id="277" r:id="rId7"/>
    <p:sldId id="264" r:id="rId8"/>
    <p:sldId id="261" r:id="rId9"/>
    <p:sldId id="266" r:id="rId10"/>
    <p:sldId id="260" r:id="rId11"/>
    <p:sldId id="270" r:id="rId12"/>
    <p:sldId id="272" r:id="rId13"/>
    <p:sldId id="271" r:id="rId14"/>
    <p:sldId id="273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5323"/>
  </p:normalViewPr>
  <p:slideViewPr>
    <p:cSldViewPr snapToGrid="0" snapToObjects="1">
      <p:cViewPr varScale="1">
        <p:scale>
          <a:sx n="96" d="100"/>
          <a:sy n="96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4ACFE-FACE-E647-9595-C4F63BAFAFEE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CD889-4BEC-144A-9D52-6354D8136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7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hjy/cheatsheet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rstudio.com/resources/cheatsheets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https://github.com/guhjy/cheatsheets</a:t>
            </a:r>
            <a:endParaRPr lang="en-US" dirty="0"/>
          </a:p>
          <a:p>
            <a:r>
              <a:rPr lang="en-US" dirty="0">
                <a:hlinkClick r:id="rId4"/>
              </a:rPr>
              <a:t>https://www.rstudio.com/resources/cheatsheets/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D889-4BEC-144A-9D52-6354D81362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D889-4BEC-144A-9D52-6354D81362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cnblogs.com</a:t>
            </a:r>
            <a:r>
              <a:rPr lang="en-US" dirty="0"/>
              <a:t>/</a:t>
            </a:r>
            <a:r>
              <a:rPr lang="en-US" dirty="0" err="1"/>
              <a:t>guanghe</a:t>
            </a:r>
            <a:r>
              <a:rPr lang="en-US" dirty="0"/>
              <a:t>/p/5559372.html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D889-4BEC-144A-9D52-6354D81362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6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004E-76B9-814E-977F-34D033D3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A5868-80EB-7048-A00C-B92294A82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443EB-3189-1543-8F44-BB5A2176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B6D6-4D09-7447-A7BF-CBAC57AC9A40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91D49-0C24-634F-9C88-86875B63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E7D5E-1E0F-724C-A4E2-A2709B15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3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2194-FE71-CA46-BCDA-61637444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23336-876F-464C-9CBF-5549B8D4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A93B6-F282-DD45-85F3-AC39311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34AB5-C2D8-B744-B636-F819D3BEE04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1913-1E7F-ED4D-91B1-96F4BF25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A2A8-21A9-454C-8F18-21EAC4D6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8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D5304-8429-134D-B35D-EE0777854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2596A-C598-054A-A355-B5DA7B0DB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6724-88B9-8147-B4F8-A806B829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6CF3-268D-B740-A058-6E62489FBD88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98C23-80EF-9D49-9240-ED4DCF01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C3FD9-318E-944D-B7B7-2DA80790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4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3969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206A-6D2E-7348-90DB-59928B78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15EF8-53A7-0C45-9859-B378BF1C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88C3-ADFA-5940-A469-572988D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6B20-26F9-194D-B498-9D148BB7F34E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245B4-8B5B-2C49-A319-4F106CCB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F44E-6976-DB48-A894-0709DFCD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8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205A-CC8C-3646-BA87-A34702E4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7FDBA-BF37-FB45-8283-F61780AA4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389-0AD8-DB48-8C6E-3D8114D6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95F1-6E1E-8B42-84AB-D3233DBD1FB2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9C441-491D-204D-818F-56ACF477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87239-D76E-F349-B1F7-B027420B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7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F0AC-213A-854A-9A20-7E5754B8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09D64-B37F-C948-8441-4E397151D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DC63D-6EE6-C04E-B0DB-C2E741527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514B3-3310-1A46-BEFB-6F3350C1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CF5D-7BD8-EC40-8F0A-B1B607C9D033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363BB-43A9-3C49-9753-E8B22DA3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62A35-848B-D04A-94E6-41A354CD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2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AD59-1B9A-3D4C-8D2F-1613E8BE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F1B9B-6745-FD47-9398-BA5437D4C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C13B7-0D29-DF4D-B3A9-560E10CDD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D5125-DCFC-1C4D-849B-551E2D035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6EB1E-613B-D442-B2B2-51AD28350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C0622-C593-914B-8002-E0BFCB79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76D2-8830-794E-8EF4-23EA531B350B}" type="datetime1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1A10C-9C80-7A4B-81C9-1294DE29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978A4-BE7F-6642-A464-F14570F8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23D7-2DA6-3640-A64A-51F1493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1CA3E-90D0-DF47-8563-BB557449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8F28-7627-4D4E-AB65-8A7078C6AC4A}" type="datetime1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95D78-E07F-BC43-A69D-36808A75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97CEB-2593-B44E-A681-D7610352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ADEBB-7749-1441-AE5A-DAF320FA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A2CD-73FB-4140-8DDD-46B26FAD551E}" type="datetime1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DCE06-4566-9B4C-959A-A7F2D013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2C6D-0380-CA44-ADE0-0F704970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698B-C016-5A47-A013-690DB11A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FF4F-9E1D-DB49-86C3-0C62AE92A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4B746-4104-584F-9B51-C28A83DDD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16BF1-245B-4649-BB34-A4C65CD0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6889-1522-7241-85BC-111CADE7A72D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78CF8-BD27-4B48-94EC-EFF808AE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4012E-E018-EB43-9D06-76862489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4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F6E4-7136-634D-A176-36EFB23B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463115-B95E-FC42-99D9-1BC041DAC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647DB-200A-624A-A707-8410B130C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437E4-FF3A-DD44-AF68-90C9D74D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155C-70DE-964E-A0D5-5F9F77F26E84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D7B5-4C9A-1D49-8065-2819F79E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22708-B5AB-F445-B36B-C7F8CC06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442B4-DFD0-D74A-B416-F22BB86D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D67F9-CE85-E34E-A0A5-38360A2D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8D6AF-67F5-7548-8ABC-93F71E1A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69F8E-7020-6644-A6EC-94F0B5842187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7CD59-68F2-2B41-BA92-68C2FADFB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E8378-4D2A-924D-94A5-553092DC3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9D69-448C-9640-832D-A134F4DEE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yqi@ion.ac.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cheatshee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hyperlink" Target="https://github.com/rstudio/cheatshee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rstudio.com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hyperlink" Target="mailto:info@rstudio.com" TargetMode="Externa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hyperlink" Target="https://creativecommons.org/licenses/by-sa/4.0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B0%8F%E5%AF%AB%E5%AD%97%E6%AF%8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zh.wikipedia.org/wiki/%E5%A4%A7%E5%AF%AB%E5%AD%97%E6%AF%8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00A7-C8D6-7848-9F2B-44FBCC3D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615055" cy="1108219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生物医学统计学</a:t>
            </a:r>
            <a:r>
              <a:rPr lang="en-US" altLang="zh-CN" dirty="0"/>
              <a:t>》</a:t>
            </a:r>
            <a:r>
              <a:rPr lang="zh-CN" altLang="en-US" dirty="0"/>
              <a:t>讨论课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FE9D4-EE3B-4E4B-B3E3-88880B121E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defTabSz="315468">
              <a:defRPr sz="1998"/>
            </a:pPr>
            <a:r>
              <a:rPr lang="zh-CN" altLang="en-US" dirty="0"/>
              <a:t>齐光耀</a:t>
            </a:r>
          </a:p>
          <a:p>
            <a:pPr defTabSz="315468">
              <a:defRPr sz="1998"/>
            </a:pPr>
            <a:r>
              <a:rPr lang="en-US" u="sng" dirty="0">
                <a:hlinkClick r:id="rId2"/>
              </a:rPr>
              <a:t>gyqi@ion.ac.cn</a:t>
            </a:r>
          </a:p>
          <a:p>
            <a:pPr defTabSz="315468">
              <a:defRPr sz="1998"/>
            </a:pPr>
            <a:r>
              <a:rPr lang="en-US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42FA2-3C7C-8D4D-9D2F-842B7B0A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7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8195-A3BF-3E47-B036-C67EB472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61CD-5051-864E-90F5-C465D9388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6" y="1690688"/>
            <a:ext cx="1527048" cy="4351338"/>
          </a:xfrm>
        </p:spPr>
        <p:txBody>
          <a:bodyPr/>
          <a:lstStyle/>
          <a:p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64288-428B-7040-B485-5A5CCED5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206532"/>
            <a:ext cx="7823200" cy="5295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1A17E-46C7-8843-88BC-C68FDBE5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3600-1424-B14E-A224-1A7852BE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DCE6-28B1-8F4C-AC37-27E68921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A5F4F-A91B-8444-B931-DF9654BAE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9" t="14321" r="23611" b="5324"/>
          <a:stretch/>
        </p:blipFill>
        <p:spPr>
          <a:xfrm>
            <a:off x="2540000" y="93969"/>
            <a:ext cx="7112000" cy="66700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515D8-1406-6747-9B7B-89466EFA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4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070F-14F3-B74D-A8CA-F057D062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39BE-5DE5-6F4C-BD30-B4D45989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B6D35-B2E3-6647-97D0-0AA6A99A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12099" r="23765" b="47901"/>
          <a:stretch/>
        </p:blipFill>
        <p:spPr>
          <a:xfrm>
            <a:off x="914031" y="967184"/>
            <a:ext cx="10363938" cy="49236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52F64-9951-C54F-B743-9F03220C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9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2C4F-4F90-414B-88E4-3BBD12F2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44E5-C9B1-6E41-99A5-15D6B2D2C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736E9-119C-C245-BCD2-A64C1A9CF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9930" r="23457" b="18519"/>
          <a:stretch/>
        </p:blipFill>
        <p:spPr>
          <a:xfrm>
            <a:off x="2438400" y="302439"/>
            <a:ext cx="7315200" cy="62531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D0EB6-AF41-9644-A9CA-8264B1E0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8D32-5F93-E940-BEE0-12BBA18B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CE8FB-C00F-BD4E-9E31-9D22CEA4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D3609-AB1F-6849-9D11-6A4615BC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984" y="1825625"/>
            <a:ext cx="4320032" cy="43200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F1B0E-3671-8F40-A3E1-D7E04EA2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F201-8C99-1F46-95DE-C13B22C3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7B343-9B3C-5E46-9B03-A6BF1644E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0E6EA-AE3C-E847-A5D1-4DB91565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EC5B7-61C8-0D47-BE98-6B8CF5F7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2" y="0"/>
            <a:ext cx="10207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0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AF08-003F-8146-9858-91CB3AF7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4F82-282C-1446-826F-B9A15A090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3AB5-87F8-5C42-9C38-E44E6256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BB964-8FD2-BB4A-AF9A-844F592D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22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5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C3D9-5440-F64C-94B8-D8712A97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F352-C1E4-CA46-9DBA-45D17FA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 R</a:t>
            </a:r>
            <a:r>
              <a:rPr lang="zh-CN" altLang="en-US" dirty="0"/>
              <a:t> </a:t>
            </a:r>
            <a:r>
              <a:rPr lang="en-US" altLang="zh-CN" dirty="0"/>
              <a:t>and </a:t>
            </a:r>
            <a:r>
              <a:rPr lang="en-US" dirty="0" err="1"/>
              <a:t>RStudio</a:t>
            </a:r>
            <a:r>
              <a:rPr lang="en-US" dirty="0"/>
              <a:t> introduction</a:t>
            </a:r>
          </a:p>
          <a:p>
            <a:r>
              <a:rPr lang="en-US" dirty="0"/>
              <a:t>Notation</a:t>
            </a:r>
          </a:p>
          <a:p>
            <a:r>
              <a:rPr lang="en-US" altLang="zh-CN" dirty="0"/>
              <a:t>Homework review</a:t>
            </a:r>
            <a:endParaRPr lang="en-US" dirty="0"/>
          </a:p>
          <a:p>
            <a:r>
              <a:rPr lang="en-US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r>
              <a:rPr lang="en-US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9F0E7-A547-3F41-A224-CA3E32B4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8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7DF1-20AB-1948-B0A8-7F4CBE1D8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3" y="6166717"/>
            <a:ext cx="10515600" cy="58044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hlinkClick r:id="rId3"/>
              </a:rPr>
              <a:t>https://www.rstudio.com/resources/cheatsheets/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https://github.com/rstudio/cheatsheets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71EE9-5A1D-984C-877D-773310439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16" y="0"/>
            <a:ext cx="8038568" cy="62116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B940B-AF39-7341-A83B-AEF0AD6B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489D-707D-1948-8D1A-478E31B5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906F-5BFC-8343-80B0-1252AACD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control of your R code</a:t>
            </a:r>
          </a:p>
          <a:p>
            <a:r>
              <a:rPr lang="en-US" dirty="0" err="1"/>
              <a:t>RStudio</a:t>
            </a:r>
            <a:r>
              <a:rPr lang="en-US" dirty="0"/>
              <a:t> is an integrated development environment (IDE) for R. It includes a console, syntax-highlighting editor that supports direct code execution, as well as tools for plotting, history, debugging and workspace management.</a:t>
            </a:r>
          </a:p>
          <a:p>
            <a:r>
              <a:rPr lang="en-US" dirty="0" err="1"/>
              <a:t>RStudio</a:t>
            </a:r>
            <a:r>
              <a:rPr lang="en-US" dirty="0"/>
              <a:t> is available in open source and commercial editions and runs on the desktop (Windows, Mac, and Linux) or in a browser connected to </a:t>
            </a:r>
            <a:r>
              <a:rPr lang="en-US" dirty="0" err="1"/>
              <a:t>RStudio</a:t>
            </a:r>
            <a:r>
              <a:rPr lang="en-US" dirty="0"/>
              <a:t> Server or </a:t>
            </a:r>
            <a:r>
              <a:rPr lang="en-US" dirty="0" err="1"/>
              <a:t>RStudio</a:t>
            </a:r>
            <a:r>
              <a:rPr lang="en-US" dirty="0"/>
              <a:t> Server Pro (Debian/Ubuntu, RedHat/CentOS, and SUSE Linux).</a:t>
            </a:r>
          </a:p>
          <a:p>
            <a:r>
              <a:rPr lang="en-US" dirty="0">
                <a:hlinkClick r:id="rId2"/>
              </a:rPr>
              <a:t>https://www.rstudio.com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A7ECA-E480-CE45-A17C-9E5F302C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8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"/>
          <p:cNvGrpSpPr/>
          <p:nvPr/>
        </p:nvGrpSpPr>
        <p:grpSpPr>
          <a:xfrm>
            <a:off x="6984451" y="-643655"/>
            <a:ext cx="3912073" cy="2257811"/>
            <a:chOff x="0" y="51032"/>
            <a:chExt cx="6157891" cy="3553961"/>
          </a:xfrm>
        </p:grpSpPr>
        <p:grpSp>
          <p:nvGrpSpPr>
            <p:cNvPr id="477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462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83AAD7"/>
              </a:solidFill>
              <a:ln w="3175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3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4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83AAD7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5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6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7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8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69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0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1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2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3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83AAD7"/>
              </a:solidFill>
              <a:ln w="6350" cap="flat">
                <a:solidFill>
                  <a:srgbClr val="83AAD7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4" name="Circle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B6D5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5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B6D5F0"/>
              </a:solidFill>
              <a:ln w="6350" cap="flat">
                <a:solidFill>
                  <a:srgbClr val="BBD4ED"/>
                </a:solidFill>
                <a:prstDash val="solid"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  <p:sp>
            <p:nvSpPr>
              <p:cNvPr id="476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83AAD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</p:grpSp>
        <p:sp>
          <p:nvSpPr>
            <p:cNvPr id="478" name="Rectangle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defRPr b="0">
                  <a:solidFill>
                    <a:srgbClr val="000000"/>
                  </a:solidFill>
                </a:defRPr>
              </a:pPr>
              <a:endParaRPr sz="1144"/>
            </a:p>
          </p:txBody>
        </p:sp>
      </p:grpSp>
      <p:sp>
        <p:nvSpPr>
          <p:cNvPr id="480" name="Group"/>
          <p:cNvSpPr/>
          <p:nvPr/>
        </p:nvSpPr>
        <p:spPr>
          <a:xfrm>
            <a:off x="8352372" y="698665"/>
            <a:ext cx="1975213" cy="1171089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defRPr sz="1000" b="0">
                <a:solidFill>
                  <a:srgbClr val="000000"/>
                </a:solidFill>
              </a:defRPr>
            </a:pPr>
            <a:endParaRPr sz="635"/>
          </a:p>
        </p:txBody>
      </p:sp>
      <p:sp>
        <p:nvSpPr>
          <p:cNvPr id="481" name="RStudio IDE : : CHEAT SHEET"/>
          <p:cNvSpPr txBox="1">
            <a:spLocks noGrp="1"/>
          </p:cNvSpPr>
          <p:nvPr>
            <p:ph type="title"/>
          </p:nvPr>
        </p:nvSpPr>
        <p:spPr>
          <a:xfrm>
            <a:off x="1833635" y="229454"/>
            <a:ext cx="6923517" cy="510361"/>
          </a:xfrm>
          <a:prstGeom prst="rect">
            <a:avLst/>
          </a:prstGeom>
        </p:spPr>
        <p:txBody>
          <a:bodyPr vert="horz" lIns="0" tIns="0" rIns="0" bIns="0" rtlCol="0" anchor="t">
            <a:normAutofit fontScale="90000"/>
          </a:bodyPr>
          <a:lstStyle/>
          <a:p>
            <a:r>
              <a:rPr dirty="0" err="1"/>
              <a:t>RStudio</a:t>
            </a:r>
            <a:r>
              <a:rPr dirty="0"/>
              <a:t> IDE : : </a:t>
            </a:r>
            <a:r>
              <a:rPr sz="2096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dirty="0"/>
              <a:t> </a:t>
            </a:r>
          </a:p>
        </p:txBody>
      </p:sp>
      <p:sp>
        <p:nvSpPr>
          <p:cNvPr id="482" name="Line"/>
          <p:cNvSpPr/>
          <p:nvPr/>
        </p:nvSpPr>
        <p:spPr>
          <a:xfrm>
            <a:off x="3917577" y="700671"/>
            <a:ext cx="2226834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483" name="Line"/>
          <p:cNvSpPr/>
          <p:nvPr/>
        </p:nvSpPr>
        <p:spPr>
          <a:xfrm>
            <a:off x="3154149" y="6567361"/>
            <a:ext cx="7192288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0194" y="6339266"/>
            <a:ext cx="1114637" cy="391645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Write Code"/>
          <p:cNvSpPr txBox="1"/>
          <p:nvPr/>
        </p:nvSpPr>
        <p:spPr>
          <a:xfrm>
            <a:off x="3919587" y="722694"/>
            <a:ext cx="1409175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/>
              <a:t>Write Code</a:t>
            </a:r>
          </a:p>
        </p:txBody>
      </p:sp>
      <p:sp>
        <p:nvSpPr>
          <p:cNvPr id="486" name="Line"/>
          <p:cNvSpPr/>
          <p:nvPr/>
        </p:nvSpPr>
        <p:spPr>
          <a:xfrm flipV="1">
            <a:off x="1861277" y="701936"/>
            <a:ext cx="1953564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487" name="Pro Features"/>
          <p:cNvSpPr txBox="1"/>
          <p:nvPr/>
        </p:nvSpPr>
        <p:spPr>
          <a:xfrm>
            <a:off x="8381108" y="722694"/>
            <a:ext cx="1517089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/>
              <a:t>Pro Features</a:t>
            </a:r>
          </a:p>
        </p:txBody>
      </p:sp>
      <p:sp>
        <p:nvSpPr>
          <p:cNvPr id="488" name="Line"/>
          <p:cNvSpPr/>
          <p:nvPr/>
        </p:nvSpPr>
        <p:spPr>
          <a:xfrm>
            <a:off x="8342977" y="701936"/>
            <a:ext cx="1058772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pic>
        <p:nvPicPr>
          <p:cNvPr id="489" name="RStudio-Ball.png" descr="RStudio-B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9947" y="195014"/>
            <a:ext cx="879438" cy="879438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RStudio® is a trademark of RStudio, Inc.  •  CC BY SA  RStudio •  info@rstudio.com  •  844-448-1212 • rstudio.com •  Learn more at www.rstudio.com  •  RStudio IDE  0.99.832  •  Updated: 2016-01"/>
          <p:cNvSpPr txBox="1"/>
          <p:nvPr/>
        </p:nvSpPr>
        <p:spPr>
          <a:xfrm>
            <a:off x="3153681" y="6573930"/>
            <a:ext cx="7193223" cy="14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/>
          <a:p>
            <a:pPr algn="r">
              <a:lnSpc>
                <a:spcPct val="90000"/>
              </a:lnSpc>
              <a:defRPr sz="900" b="0">
                <a:solidFill>
                  <a:srgbClr val="000000"/>
                </a:solidFill>
              </a:defRPr>
            </a:pPr>
            <a:r>
              <a:rPr sz="572"/>
              <a:t>RStudio® is a trademark of RStudio, Inc.  •  </a:t>
            </a:r>
            <a:r>
              <a:rPr sz="572">
                <a:hlinkClick r:id="rId4"/>
              </a:rPr>
              <a:t>CC BY SA</a:t>
            </a:r>
            <a:r>
              <a:rPr sz="572"/>
              <a:t>  RStudio •  </a:t>
            </a:r>
            <a:r>
              <a:rPr sz="572">
                <a:hlinkClick r:id="rId5"/>
              </a:rPr>
              <a:t>info@rstudio.com</a:t>
            </a:r>
            <a:r>
              <a:rPr sz="572"/>
              <a:t>  •  844-448-1212 • </a:t>
            </a:r>
            <a:r>
              <a:rPr sz="572">
                <a:hlinkClick r:id="rId6"/>
              </a:rPr>
              <a:t>rstudio.com</a:t>
            </a:r>
            <a:r>
              <a:rPr sz="572"/>
              <a:t> •  Learn more at </a:t>
            </a:r>
            <a:r>
              <a:rPr sz="572" b="1"/>
              <a:t>www.rstudio.com</a:t>
            </a:r>
            <a:r>
              <a:rPr sz="572"/>
              <a:t>  •  RStudio IDE  0.99.832  •  Updated: 2016-01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3877316" y="1270909"/>
            <a:ext cx="4421394" cy="2899024"/>
            <a:chOff x="0" y="0"/>
            <a:chExt cx="6959600" cy="4563276"/>
          </a:xfrm>
        </p:grpSpPr>
        <p:grpSp>
          <p:nvGrpSpPr>
            <p:cNvPr id="493" name="Group"/>
            <p:cNvGrpSpPr/>
            <p:nvPr/>
          </p:nvGrpSpPr>
          <p:grpSpPr>
            <a:xfrm>
              <a:off x="0" y="0"/>
              <a:ext cx="6959600" cy="4563277"/>
              <a:chOff x="0" y="0"/>
              <a:chExt cx="6959600" cy="4563276"/>
            </a:xfrm>
          </p:grpSpPr>
          <p:pic>
            <p:nvPicPr>
              <p:cNvPr id="491" name="Screen Shot 2015-12-28 at 12.05.41 PM.png" descr="Screen Shot 2015-12-28 at 12.05.41 P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6959600" cy="4563277"/>
              </a:xfrm>
              <a:prstGeom prst="rect">
                <a:avLst/>
              </a:prstGeom>
              <a:ln w="190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76200" dist="63500" dir="5400000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92" name="Rectangle"/>
              <p:cNvSpPr/>
              <p:nvPr/>
            </p:nvSpPr>
            <p:spPr>
              <a:xfrm>
                <a:off x="3540101" y="718057"/>
                <a:ext cx="3375434" cy="73312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668" tIns="34668" rIns="34668" bIns="34668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b="0">
                    <a:solidFill>
                      <a:srgbClr val="000000"/>
                    </a:solidFill>
                  </a:defRPr>
                </a:pPr>
                <a:endParaRPr sz="1144"/>
              </a:p>
            </p:txBody>
          </p:sp>
        </p:grpSp>
        <p:sp>
          <p:nvSpPr>
            <p:cNvPr id="494" name="Rectangle"/>
            <p:cNvSpPr/>
            <p:nvPr/>
          </p:nvSpPr>
          <p:spPr>
            <a:xfrm>
              <a:off x="3558937" y="3219176"/>
              <a:ext cx="3350034" cy="11577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defRPr b="0">
                  <a:solidFill>
                    <a:srgbClr val="000000"/>
                  </a:solidFill>
                </a:defRPr>
              </a:pPr>
              <a:endParaRPr sz="1144"/>
            </a:p>
          </p:txBody>
        </p:sp>
      </p:grpSp>
      <p:pic>
        <p:nvPicPr>
          <p:cNvPr id="496" name="RStudio_Hex_rmarkdown.png" descr="RStudio_Hex_rmarkdown.png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1984901" y="965283"/>
            <a:ext cx="247616" cy="286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0" name="Group"/>
          <p:cNvGrpSpPr/>
          <p:nvPr/>
        </p:nvGrpSpPr>
        <p:grpSpPr>
          <a:xfrm>
            <a:off x="6183995" y="5702255"/>
            <a:ext cx="1989693" cy="753409"/>
            <a:chOff x="0" y="235885"/>
            <a:chExt cx="3131923" cy="1185919"/>
          </a:xfrm>
        </p:grpSpPr>
        <p:pic>
          <p:nvPicPr>
            <p:cNvPr id="497" name="Screen Shot 2015-12-28 at 4.44.06 PM.png" descr="Screen Shot 2015-12-28 at 4.44.06 PM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2146078" y="256911"/>
              <a:ext cx="985846" cy="1091471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507" name="Group"/>
            <p:cNvGrpSpPr/>
            <p:nvPr/>
          </p:nvGrpSpPr>
          <p:grpSpPr>
            <a:xfrm>
              <a:off x="85715" y="235885"/>
              <a:ext cx="381328" cy="294826"/>
              <a:chOff x="0" y="0"/>
              <a:chExt cx="381326" cy="294824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62176" y="1206"/>
                <a:ext cx="319151" cy="242555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499" name="Rectangle"/>
              <p:cNvSpPr/>
              <p:nvPr/>
            </p:nvSpPr>
            <p:spPr>
              <a:xfrm>
                <a:off x="58985" y="52270"/>
                <a:ext cx="319151" cy="19149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0" name="Rectangle"/>
              <p:cNvSpPr/>
              <p:nvPr/>
            </p:nvSpPr>
            <p:spPr>
              <a:xfrm rot="19050000">
                <a:off x="16051" y="17548"/>
                <a:ext cx="82980" cy="79789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1" name="Triangle"/>
              <p:cNvSpPr/>
              <p:nvPr/>
            </p:nvSpPr>
            <p:spPr>
              <a:xfrm rot="10800000" flipH="1">
                <a:off x="317496" y="243760"/>
                <a:ext cx="60640" cy="51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2" name="Rectangle"/>
              <p:cNvSpPr/>
              <p:nvPr/>
            </p:nvSpPr>
            <p:spPr>
              <a:xfrm>
                <a:off x="1538" y="52270"/>
                <a:ext cx="319151" cy="242555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3" name="Triangle"/>
              <p:cNvSpPr/>
              <p:nvPr/>
            </p:nvSpPr>
            <p:spPr>
              <a:xfrm rot="16200000" flipH="1">
                <a:off x="154730" y="119291"/>
                <a:ext cx="226598" cy="105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4" name="Triangle"/>
              <p:cNvSpPr/>
              <p:nvPr/>
            </p:nvSpPr>
            <p:spPr>
              <a:xfrm rot="5400000">
                <a:off x="-59101" y="119291"/>
                <a:ext cx="226598" cy="105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5" name="Triangle"/>
              <p:cNvSpPr/>
              <p:nvPr/>
            </p:nvSpPr>
            <p:spPr>
              <a:xfrm rot="10800000" flipH="1">
                <a:off x="1538" y="52270"/>
                <a:ext cx="319151" cy="191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  <p:sp>
            <p:nvSpPr>
              <p:cNvPr id="506" name="Triangle"/>
              <p:cNvSpPr/>
              <p:nvPr/>
            </p:nvSpPr>
            <p:spPr>
              <a:xfrm flipH="1">
                <a:off x="317496" y="7589"/>
                <a:ext cx="60640" cy="51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384" tIns="45384" rIns="45384" bIns="45384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5600" b="0">
                    <a:solidFill>
                      <a:srgbClr val="00000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558"/>
              </a:p>
            </p:txBody>
          </p:sp>
        </p:grpSp>
        <p:sp>
          <p:nvSpPr>
            <p:cNvPr id="508" name="Turn project into package,…"/>
            <p:cNvSpPr txBox="1"/>
            <p:nvPr/>
          </p:nvSpPr>
          <p:spPr>
            <a:xfrm>
              <a:off x="0" y="528098"/>
              <a:ext cx="2307643" cy="549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Turn project into package, </a:t>
              </a:r>
            </a:p>
            <a:p>
              <a:pPr>
                <a:lnSpc>
                  <a:spcPct val="80000"/>
                </a:lnSpc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Enable roxygen documentation with</a:t>
              </a:r>
            </a:p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 b="1">
                  <a:sym typeface="Source Sans Pro"/>
                </a:rPr>
                <a:t> Tools &gt; Project Options &gt; Build Tools</a:t>
              </a:r>
            </a:p>
          </p:txBody>
        </p:sp>
        <p:sp>
          <p:nvSpPr>
            <p:cNvPr id="509" name="Roxygen guide at…"/>
            <p:cNvSpPr txBox="1"/>
            <p:nvPr/>
          </p:nvSpPr>
          <p:spPr>
            <a:xfrm>
              <a:off x="-1" y="1012105"/>
              <a:ext cx="1997724" cy="40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Roxygen guide at </a:t>
              </a:r>
            </a:p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 b="1">
                  <a:sym typeface="Source Sans Pro"/>
                </a:rPr>
                <a:t>Help &gt; Roxygen Quick Reference</a:t>
              </a:r>
            </a:p>
          </p:txBody>
        </p:sp>
      </p:grpSp>
      <p:sp>
        <p:nvSpPr>
          <p:cNvPr id="511" name="File &gt; New Project &gt;…"/>
          <p:cNvSpPr txBox="1"/>
          <p:nvPr/>
        </p:nvSpPr>
        <p:spPr>
          <a:xfrm>
            <a:off x="6485209" y="5653043"/>
            <a:ext cx="1730706" cy="286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 b="1">
                <a:sym typeface="Source Sans Pro"/>
              </a:rPr>
              <a:t>File &gt; New Project &gt; </a:t>
            </a:r>
          </a:p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 b="1">
                <a:sym typeface="Source Sans Pro"/>
              </a:rPr>
              <a:t>New Directory &gt; R Package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8261216" y="916996"/>
            <a:ext cx="2091001" cy="1381602"/>
            <a:chOff x="0" y="223041"/>
            <a:chExt cx="3291389" cy="2174742"/>
          </a:xfrm>
        </p:grpSpPr>
        <p:sp>
          <p:nvSpPr>
            <p:cNvPr id="512" name="Share Project with Collaborators"/>
            <p:cNvSpPr txBox="1"/>
            <p:nvPr/>
          </p:nvSpPr>
          <p:spPr>
            <a:xfrm>
              <a:off x="113147" y="223041"/>
              <a:ext cx="1067148" cy="385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 b="1">
                  <a:sym typeface="Source Sans Pro"/>
                </a:rPr>
                <a:t>Share Project</a:t>
              </a:r>
              <a:r>
                <a:rPr sz="635"/>
                <a:t> with Collaborators</a:t>
              </a:r>
            </a:p>
          </p:txBody>
        </p:sp>
        <p:sp>
          <p:nvSpPr>
            <p:cNvPr id="513" name="Active shared collaborators"/>
            <p:cNvSpPr txBox="1"/>
            <p:nvPr/>
          </p:nvSpPr>
          <p:spPr>
            <a:xfrm>
              <a:off x="1168401" y="223041"/>
              <a:ext cx="859550" cy="385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Active shared collaborators</a:t>
              </a:r>
            </a:p>
          </p:txBody>
        </p:sp>
        <p:sp>
          <p:nvSpPr>
            <p:cNvPr id="514" name="Select…"/>
            <p:cNvSpPr txBox="1"/>
            <p:nvPr/>
          </p:nvSpPr>
          <p:spPr>
            <a:xfrm>
              <a:off x="2503753" y="1292862"/>
              <a:ext cx="641030" cy="385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>
                  <a:solidFill>
                    <a:srgbClr val="000000"/>
                  </a:solidFill>
                </a:defRPr>
              </a:pPr>
              <a:r>
                <a:rPr sz="635"/>
                <a:t>Select </a:t>
              </a:r>
            </a:p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>
                  <a:solidFill>
                    <a:srgbClr val="000000"/>
                  </a:solidFill>
                </a:defRPr>
              </a:pPr>
              <a:r>
                <a:rPr sz="635"/>
                <a:t>R Version</a:t>
              </a:r>
            </a:p>
          </p:txBody>
        </p:sp>
        <p:sp>
          <p:nvSpPr>
            <p:cNvPr id="515" name="Start new R Session in current  project"/>
            <p:cNvSpPr txBox="1"/>
            <p:nvPr/>
          </p:nvSpPr>
          <p:spPr>
            <a:xfrm>
              <a:off x="2093190" y="489741"/>
              <a:ext cx="1198200" cy="405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Start </a:t>
              </a:r>
              <a:r>
                <a:rPr sz="635" b="1">
                  <a:sym typeface="Source Sans Pro"/>
                </a:rPr>
                <a:t>new R Session</a:t>
              </a:r>
              <a:r>
                <a:rPr sz="635"/>
                <a:t> in current  project </a:t>
              </a:r>
            </a:p>
          </p:txBody>
        </p:sp>
        <p:sp>
          <p:nvSpPr>
            <p:cNvPr id="516" name="Close R Session in project"/>
            <p:cNvSpPr txBox="1"/>
            <p:nvPr/>
          </p:nvSpPr>
          <p:spPr>
            <a:xfrm>
              <a:off x="2503753" y="803265"/>
              <a:ext cx="698317" cy="573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Close R Session in project </a:t>
              </a:r>
            </a:p>
          </p:txBody>
        </p:sp>
        <p:grpSp>
          <p:nvGrpSpPr>
            <p:cNvPr id="520" name="Group"/>
            <p:cNvGrpSpPr/>
            <p:nvPr/>
          </p:nvGrpSpPr>
          <p:grpSpPr>
            <a:xfrm>
              <a:off x="346160" y="672226"/>
              <a:ext cx="2031431" cy="1725559"/>
              <a:chOff x="0" y="0"/>
              <a:chExt cx="2031429" cy="1725557"/>
            </a:xfrm>
          </p:grpSpPr>
          <p:pic>
            <p:nvPicPr>
              <p:cNvPr id="517" name="Screen Shot 2015-12-24 at 9.06.41 AM.png" descr="Screen Shot 2015-12-24 at 9.06.41 AM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73134" t="10784" r="5415" b="83325"/>
              <a:stretch>
                <a:fillRect/>
              </a:stretch>
            </p:blipFill>
            <p:spPr>
              <a:xfrm>
                <a:off x="3186" y="0"/>
                <a:ext cx="1666893" cy="358956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pic>
            <p:nvPicPr>
              <p:cNvPr id="518" name="Screen Shot 2015-12-24 at 9.13.10 AM.png" descr="Screen Shot 2015-12-24 at 9.13.10 AM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/>
              <a:stretch>
                <a:fillRect/>
              </a:stretch>
            </p:blipFill>
            <p:spPr>
              <a:xfrm>
                <a:off x="1142954" y="358929"/>
                <a:ext cx="888476" cy="600322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  <p:pic>
            <p:nvPicPr>
              <p:cNvPr id="519" name="Screen Shot 2015-12-24 at 9.12.51 AM.png" descr="Screen Shot 2015-12-24 at 9.12.51 AM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/>
              <a:stretch>
                <a:fillRect/>
              </a:stretch>
            </p:blipFill>
            <p:spPr>
              <a:xfrm>
                <a:off x="-1" y="365974"/>
                <a:ext cx="1192173" cy="1359584"/>
              </a:xfrm>
              <a:prstGeom prst="rect">
                <a:avLst/>
              </a:prstGeom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521" name="Line"/>
            <p:cNvSpPr/>
            <p:nvPr/>
          </p:nvSpPr>
          <p:spPr>
            <a:xfrm rot="4500000">
              <a:off x="-237886" y="944346"/>
              <a:ext cx="946836" cy="233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21600" y="14499"/>
                  </a:moveTo>
                  <a:cubicBezTo>
                    <a:pt x="21597" y="15954"/>
                    <a:pt x="21479" y="17368"/>
                    <a:pt x="21261" y="18535"/>
                  </a:cubicBezTo>
                  <a:cubicBezTo>
                    <a:pt x="20888" y="20539"/>
                    <a:pt x="20277" y="21600"/>
                    <a:pt x="19656" y="21322"/>
                  </a:cubicBezTo>
                  <a:cubicBezTo>
                    <a:pt x="16380" y="17768"/>
                    <a:pt x="13104" y="14214"/>
                    <a:pt x="9828" y="10661"/>
                  </a:cubicBezTo>
                  <a:cubicBezTo>
                    <a:pt x="6552" y="7107"/>
                    <a:pt x="3276" y="3554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522" name="J"/>
            <p:cNvSpPr/>
            <p:nvPr/>
          </p:nvSpPr>
          <p:spPr>
            <a:xfrm>
              <a:off x="607807" y="752239"/>
              <a:ext cx="103880" cy="103879"/>
            </a:xfrm>
            <a:prstGeom prst="roundRect">
              <a:avLst>
                <a:gd name="adj" fmla="val 15000"/>
              </a:avLst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</a:defRPr>
              </a:lvl1pPr>
            </a:lstStyle>
            <a:p>
              <a:r>
                <a:rPr sz="381"/>
                <a:t>J</a:t>
              </a:r>
            </a:p>
          </p:txBody>
        </p:sp>
        <p:sp>
          <p:nvSpPr>
            <p:cNvPr id="523" name="H"/>
            <p:cNvSpPr/>
            <p:nvPr/>
          </p:nvSpPr>
          <p:spPr>
            <a:xfrm>
              <a:off x="493182" y="752239"/>
              <a:ext cx="103879" cy="103879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</a:defRPr>
              </a:lvl1pPr>
            </a:lstStyle>
            <a:p>
              <a:r>
                <a:rPr sz="381"/>
                <a:t>H</a:t>
              </a:r>
            </a:p>
          </p:txBody>
        </p:sp>
        <p:sp>
          <p:nvSpPr>
            <p:cNvPr id="524" name="T"/>
            <p:cNvSpPr/>
            <p:nvPr/>
          </p:nvSpPr>
          <p:spPr>
            <a:xfrm>
              <a:off x="377285" y="752239"/>
              <a:ext cx="103880" cy="103879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600">
                  <a:solidFill>
                    <a:srgbClr val="000000"/>
                  </a:solidFill>
                </a:defRPr>
              </a:lvl1pPr>
            </a:lstStyle>
            <a:p>
              <a:r>
                <a:rPr sz="381"/>
                <a:t>T</a:t>
              </a:r>
            </a:p>
          </p:txBody>
        </p:sp>
        <p:sp>
          <p:nvSpPr>
            <p:cNvPr id="525" name="Line"/>
            <p:cNvSpPr/>
            <p:nvPr/>
          </p:nvSpPr>
          <p:spPr>
            <a:xfrm flipH="1">
              <a:off x="733325" y="519234"/>
              <a:ext cx="444837" cy="24508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526" name="Line"/>
            <p:cNvSpPr/>
            <p:nvPr/>
          </p:nvSpPr>
          <p:spPr>
            <a:xfrm flipH="1">
              <a:off x="1711892" y="661041"/>
              <a:ext cx="386882" cy="1016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527" name="Line"/>
            <p:cNvSpPr/>
            <p:nvPr/>
          </p:nvSpPr>
          <p:spPr>
            <a:xfrm flipH="1" flipV="1">
              <a:off x="1892694" y="798801"/>
              <a:ext cx="618642" cy="1916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528" name="Line"/>
            <p:cNvSpPr/>
            <p:nvPr/>
          </p:nvSpPr>
          <p:spPr>
            <a:xfrm flipH="1" flipV="1">
              <a:off x="1987945" y="968693"/>
              <a:ext cx="542441" cy="4710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8602157" y="1457684"/>
            <a:ext cx="1781006" cy="1201893"/>
            <a:chOff x="0" y="0"/>
            <a:chExt cx="2803435" cy="1891867"/>
          </a:xfrm>
        </p:grpSpPr>
        <p:sp>
          <p:nvSpPr>
            <p:cNvPr id="530" name="RStudio saves the call history, workspace, and working directory associated with a project. It reloads each when you re-open a project."/>
            <p:cNvSpPr txBox="1"/>
            <p:nvPr/>
          </p:nvSpPr>
          <p:spPr>
            <a:xfrm>
              <a:off x="1045009" y="1095273"/>
              <a:ext cx="1758427" cy="796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RStudio saves the call history, workspace, and working directory associated with a project. It reloads each when you re-open a project. </a:t>
              </a:r>
            </a:p>
          </p:txBody>
        </p:sp>
        <p:sp>
          <p:nvSpPr>
            <p:cNvPr id="531" name="Name of current project"/>
            <p:cNvSpPr txBox="1"/>
            <p:nvPr/>
          </p:nvSpPr>
          <p:spPr>
            <a:xfrm>
              <a:off x="0" y="1415437"/>
              <a:ext cx="923915" cy="415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Name of current project</a:t>
              </a:r>
            </a:p>
          </p:txBody>
        </p:sp>
        <p:sp>
          <p:nvSpPr>
            <p:cNvPr id="532" name="Line"/>
            <p:cNvSpPr/>
            <p:nvPr/>
          </p:nvSpPr>
          <p:spPr>
            <a:xfrm flipV="1">
              <a:off x="508599" y="-1"/>
              <a:ext cx="202725" cy="145256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</p:grpSp>
      <p:pic>
        <p:nvPicPr>
          <p:cNvPr id="534" name="Screen Shot 2015-12-28 at 3.05.51 PM.png" descr="Screen Shot 2015-12-28 at 3.05.51 PM.png"/>
          <p:cNvPicPr>
            <a:picLocks noChangeAspect="1"/>
          </p:cNvPicPr>
          <p:nvPr/>
        </p:nvPicPr>
        <p:blipFill>
          <a:blip r:embed="rId13">
            <a:extLst/>
          </a:blip>
          <a:srcRect/>
          <a:stretch>
            <a:fillRect/>
          </a:stretch>
        </p:blipFill>
        <p:spPr>
          <a:xfrm>
            <a:off x="8401742" y="5797449"/>
            <a:ext cx="1832468" cy="610823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35" name="Rectangle"/>
          <p:cNvSpPr/>
          <p:nvPr/>
        </p:nvSpPr>
        <p:spPr>
          <a:xfrm>
            <a:off x="8594089" y="6153352"/>
            <a:ext cx="1631229" cy="23953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pic>
        <p:nvPicPr>
          <p:cNvPr id="536" name="Screen Shot 2015-12-28 at 1.57.10 PM.png" descr="Screen Shot 2015-12-28 at 1.57.10 PM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99856" y="5245877"/>
            <a:ext cx="1832468" cy="382173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pic>
        <p:nvPicPr>
          <p:cNvPr id="537" name="Screen Shot 2015-12-28 at 1.34.11 PM.png" descr="Screen Shot 2015-12-28 at 1.34.11 PM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401742" y="3425739"/>
            <a:ext cx="1832468" cy="921117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38" name="Rectangle"/>
          <p:cNvSpPr/>
          <p:nvPr/>
        </p:nvSpPr>
        <p:spPr>
          <a:xfrm>
            <a:off x="8409065" y="3559781"/>
            <a:ext cx="1823131" cy="7853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pic>
        <p:nvPicPr>
          <p:cNvPr id="539" name="Screen Shot 2015-12-28 at 1.32.18 PM.png" descr="Screen Shot 2015-12-28 at 1.32.18 PM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401742" y="4531023"/>
            <a:ext cx="1832468" cy="449966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40" name="Rectangle"/>
          <p:cNvSpPr/>
          <p:nvPr/>
        </p:nvSpPr>
        <p:spPr>
          <a:xfrm>
            <a:off x="8409065" y="4742336"/>
            <a:ext cx="1814049" cy="23028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541" name="Rectangle"/>
          <p:cNvSpPr/>
          <p:nvPr/>
        </p:nvSpPr>
        <p:spPr>
          <a:xfrm>
            <a:off x="8426603" y="5387497"/>
            <a:ext cx="1778973" cy="23028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pic>
        <p:nvPicPr>
          <p:cNvPr id="542" name="Screen Shot 2015-12-28 at 1.28.41 PM.png" descr="Screen Shot 2015-12-28 at 1.28.41 PM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399856" y="2874005"/>
            <a:ext cx="1832468" cy="386128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543" name="View(&lt;data&gt;) opens spreadsheet like view of data set"/>
          <p:cNvSpPr txBox="1"/>
          <p:nvPr/>
        </p:nvSpPr>
        <p:spPr>
          <a:xfrm>
            <a:off x="8361406" y="5638432"/>
            <a:ext cx="1926130" cy="16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/>
          <a:p>
            <a:pPr algn="ctr"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 b="1">
                <a:sym typeface="Source Sans Pro"/>
              </a:rPr>
              <a:t>View(&lt;data&gt;) </a:t>
            </a:r>
            <a:r>
              <a:rPr sz="635"/>
              <a:t>opens spreadsheet like view of data set</a:t>
            </a:r>
          </a:p>
        </p:txBody>
      </p:sp>
      <p:sp>
        <p:nvSpPr>
          <p:cNvPr id="544" name="Sort by values"/>
          <p:cNvSpPr txBox="1"/>
          <p:nvPr/>
        </p:nvSpPr>
        <p:spPr>
          <a:xfrm>
            <a:off x="9468962" y="6178760"/>
            <a:ext cx="320568" cy="24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Sort by values</a:t>
            </a:r>
          </a:p>
        </p:txBody>
      </p:sp>
      <p:sp>
        <p:nvSpPr>
          <p:cNvPr id="545" name="Filter rows by value or value range"/>
          <p:cNvSpPr txBox="1"/>
          <p:nvPr/>
        </p:nvSpPr>
        <p:spPr>
          <a:xfrm>
            <a:off x="8577716" y="6178760"/>
            <a:ext cx="726429" cy="257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Filter rows by value or value range</a:t>
            </a:r>
          </a:p>
        </p:txBody>
      </p:sp>
      <p:sp>
        <p:nvSpPr>
          <p:cNvPr id="546" name="Search for value"/>
          <p:cNvSpPr txBox="1"/>
          <p:nvPr/>
        </p:nvSpPr>
        <p:spPr>
          <a:xfrm>
            <a:off x="9874336" y="6178760"/>
            <a:ext cx="370976" cy="24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Search for value</a:t>
            </a:r>
          </a:p>
        </p:txBody>
      </p:sp>
      <p:sp>
        <p:nvSpPr>
          <p:cNvPr id="547" name="Viewer Pane displays HTML content, such as Shiny apps, RMarkdown reports, and interactive visualizations"/>
          <p:cNvSpPr txBox="1"/>
          <p:nvPr/>
        </p:nvSpPr>
        <p:spPr>
          <a:xfrm>
            <a:off x="8367522" y="4992676"/>
            <a:ext cx="1900909" cy="25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Viewer Pane displays HTML content, such as Shiny apps, RMarkdown reports, and interactive visualizations</a:t>
            </a:r>
          </a:p>
        </p:txBody>
      </p:sp>
      <p:sp>
        <p:nvSpPr>
          <p:cNvPr id="548" name="Stop Shiny app"/>
          <p:cNvSpPr txBox="1"/>
          <p:nvPr/>
        </p:nvSpPr>
        <p:spPr>
          <a:xfrm>
            <a:off x="8384776" y="5404800"/>
            <a:ext cx="445410" cy="254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Stop Shiny app</a:t>
            </a:r>
          </a:p>
        </p:txBody>
      </p:sp>
      <p:sp>
        <p:nvSpPr>
          <p:cNvPr id="549" name="Publish to shinyapps.io, rpubs, RSConnect, …"/>
          <p:cNvSpPr txBox="1"/>
          <p:nvPr/>
        </p:nvSpPr>
        <p:spPr>
          <a:xfrm>
            <a:off x="9030552" y="5404800"/>
            <a:ext cx="975313" cy="2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Publish to shinyapps.io, rpubs, RSConnect, …</a:t>
            </a:r>
          </a:p>
        </p:txBody>
      </p:sp>
      <p:sp>
        <p:nvSpPr>
          <p:cNvPr id="550" name="Refresh"/>
          <p:cNvSpPr txBox="1"/>
          <p:nvPr/>
        </p:nvSpPr>
        <p:spPr>
          <a:xfrm>
            <a:off x="9937876" y="5399816"/>
            <a:ext cx="320568" cy="16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Refresh </a:t>
            </a:r>
          </a:p>
        </p:txBody>
      </p:sp>
      <p:sp>
        <p:nvSpPr>
          <p:cNvPr id="551" name="RStudio opens documentation in a dedicated Help pane"/>
          <p:cNvSpPr txBox="1"/>
          <p:nvPr/>
        </p:nvSpPr>
        <p:spPr>
          <a:xfrm>
            <a:off x="8367521" y="4365774"/>
            <a:ext cx="1900909" cy="16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RStudio opens documentation in a dedicated Help pane</a:t>
            </a:r>
          </a:p>
        </p:txBody>
      </p:sp>
      <p:sp>
        <p:nvSpPr>
          <p:cNvPr id="552" name="Home page of helpful links"/>
          <p:cNvSpPr txBox="1"/>
          <p:nvPr/>
        </p:nvSpPr>
        <p:spPr>
          <a:xfrm>
            <a:off x="8387771" y="4755913"/>
            <a:ext cx="546762" cy="251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Home page of helpful links </a:t>
            </a:r>
          </a:p>
        </p:txBody>
      </p:sp>
      <p:sp>
        <p:nvSpPr>
          <p:cNvPr id="553" name="Search within help file"/>
          <p:cNvSpPr txBox="1"/>
          <p:nvPr/>
        </p:nvSpPr>
        <p:spPr>
          <a:xfrm>
            <a:off x="9021911" y="4755913"/>
            <a:ext cx="546762" cy="26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Search within help file</a:t>
            </a:r>
          </a:p>
        </p:txBody>
      </p:sp>
      <p:sp>
        <p:nvSpPr>
          <p:cNvPr id="554" name="Search for help file"/>
          <p:cNvSpPr txBox="1"/>
          <p:nvPr/>
        </p:nvSpPr>
        <p:spPr>
          <a:xfrm>
            <a:off x="9641262" y="4755913"/>
            <a:ext cx="407760" cy="26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Search for help file</a:t>
            </a:r>
          </a:p>
        </p:txBody>
      </p:sp>
      <p:sp>
        <p:nvSpPr>
          <p:cNvPr id="555" name="GUI Package manager lists every installed package"/>
          <p:cNvSpPr txBox="1"/>
          <p:nvPr/>
        </p:nvSpPr>
        <p:spPr>
          <a:xfrm>
            <a:off x="8454842" y="3263228"/>
            <a:ext cx="1726268" cy="16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GUI Package manager lists every installed package</a:t>
            </a:r>
          </a:p>
        </p:txBody>
      </p:sp>
      <p:sp>
        <p:nvSpPr>
          <p:cNvPr id="556" name="Click to load package with library(). Unclick to detach package with detach()"/>
          <p:cNvSpPr txBox="1"/>
          <p:nvPr/>
        </p:nvSpPr>
        <p:spPr>
          <a:xfrm>
            <a:off x="8389682" y="4012024"/>
            <a:ext cx="975313" cy="349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/>
              <a:t>Click to load package with </a:t>
            </a:r>
            <a:r>
              <a:rPr sz="635" b="1">
                <a:sym typeface="Source Sans Pro"/>
              </a:rPr>
              <a:t>library()</a:t>
            </a:r>
            <a:r>
              <a:rPr sz="635"/>
              <a:t>.</a:t>
            </a:r>
            <a:r>
              <a:rPr sz="635" b="1">
                <a:sym typeface="Source Sans Pro"/>
              </a:rPr>
              <a:t> </a:t>
            </a:r>
            <a:r>
              <a:rPr sz="635"/>
              <a:t>Unclick to detach package with </a:t>
            </a:r>
            <a:r>
              <a:rPr sz="635" b="1">
                <a:sym typeface="Source Sans Pro"/>
              </a:rPr>
              <a:t>detach()</a:t>
            </a:r>
          </a:p>
        </p:txBody>
      </p:sp>
      <p:sp>
        <p:nvSpPr>
          <p:cNvPr id="557" name="Delete from library"/>
          <p:cNvSpPr txBox="1"/>
          <p:nvPr/>
        </p:nvSpPr>
        <p:spPr>
          <a:xfrm>
            <a:off x="9948613" y="4012023"/>
            <a:ext cx="278865" cy="347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Delete from library</a:t>
            </a:r>
          </a:p>
        </p:txBody>
      </p:sp>
      <p:sp>
        <p:nvSpPr>
          <p:cNvPr id="558" name="Install Packages"/>
          <p:cNvSpPr txBox="1"/>
          <p:nvPr/>
        </p:nvSpPr>
        <p:spPr>
          <a:xfrm>
            <a:off x="8389682" y="3567453"/>
            <a:ext cx="383538" cy="25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Install Packages</a:t>
            </a:r>
          </a:p>
        </p:txBody>
      </p:sp>
      <p:sp>
        <p:nvSpPr>
          <p:cNvPr id="559" name="Update Packages"/>
          <p:cNvSpPr txBox="1"/>
          <p:nvPr/>
        </p:nvSpPr>
        <p:spPr>
          <a:xfrm>
            <a:off x="8771250" y="3567453"/>
            <a:ext cx="383538" cy="257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Update Packages</a:t>
            </a:r>
          </a:p>
        </p:txBody>
      </p:sp>
      <p:sp>
        <p:nvSpPr>
          <p:cNvPr id="560" name="Create reproducible package library for your project"/>
          <p:cNvSpPr txBox="1"/>
          <p:nvPr/>
        </p:nvSpPr>
        <p:spPr>
          <a:xfrm>
            <a:off x="9130513" y="3567453"/>
            <a:ext cx="1053605" cy="26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Create reproducible package library for your project</a:t>
            </a:r>
          </a:p>
        </p:txBody>
      </p:sp>
      <p:sp>
        <p:nvSpPr>
          <p:cNvPr id="561" name="RStudio opens plots in a dedicated Plots pane"/>
          <p:cNvSpPr txBox="1"/>
          <p:nvPr/>
        </p:nvSpPr>
        <p:spPr>
          <a:xfrm>
            <a:off x="8530544" y="2715076"/>
            <a:ext cx="1574865" cy="16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 algn="ctr"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RStudio opens plots in a dedicated Plots pane</a:t>
            </a:r>
          </a:p>
        </p:txBody>
      </p:sp>
      <p:sp>
        <p:nvSpPr>
          <p:cNvPr id="562" name="Navigate recent plots"/>
          <p:cNvSpPr txBox="1"/>
          <p:nvPr/>
        </p:nvSpPr>
        <p:spPr>
          <a:xfrm>
            <a:off x="8389682" y="3035553"/>
            <a:ext cx="489220" cy="26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Navigate recent plots</a:t>
            </a:r>
          </a:p>
        </p:txBody>
      </p:sp>
      <p:sp>
        <p:nvSpPr>
          <p:cNvPr id="563" name="Open in window"/>
          <p:cNvSpPr txBox="1"/>
          <p:nvPr/>
        </p:nvSpPr>
        <p:spPr>
          <a:xfrm>
            <a:off x="8835904" y="3035553"/>
            <a:ext cx="341705" cy="24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Open in window</a:t>
            </a:r>
          </a:p>
        </p:txBody>
      </p:sp>
      <p:sp>
        <p:nvSpPr>
          <p:cNvPr id="564" name="Export plot"/>
          <p:cNvSpPr txBox="1"/>
          <p:nvPr/>
        </p:nvSpPr>
        <p:spPr>
          <a:xfrm>
            <a:off x="9185562" y="3035553"/>
            <a:ext cx="308832" cy="26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lvl1pPr>
          </a:lstStyle>
          <a:p>
            <a:r>
              <a:rPr sz="635"/>
              <a:t>Export plot</a:t>
            </a:r>
          </a:p>
        </p:txBody>
      </p:sp>
      <p:sp>
        <p:nvSpPr>
          <p:cNvPr id="565" name="Delete plot"/>
          <p:cNvSpPr txBox="1"/>
          <p:nvPr/>
        </p:nvSpPr>
        <p:spPr>
          <a:xfrm>
            <a:off x="9501292" y="3035553"/>
            <a:ext cx="320568" cy="251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Delete plot</a:t>
            </a:r>
          </a:p>
        </p:txBody>
      </p:sp>
      <p:sp>
        <p:nvSpPr>
          <p:cNvPr id="566" name="Delete all plots"/>
          <p:cNvSpPr txBox="1"/>
          <p:nvPr/>
        </p:nvSpPr>
        <p:spPr>
          <a:xfrm>
            <a:off x="9808722" y="3035553"/>
            <a:ext cx="341705" cy="26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Delete all plots</a:t>
            </a:r>
          </a:p>
        </p:txBody>
      </p:sp>
      <p:sp>
        <p:nvSpPr>
          <p:cNvPr id="567" name="Line"/>
          <p:cNvSpPr/>
          <p:nvPr/>
        </p:nvSpPr>
        <p:spPr>
          <a:xfrm flipH="1" flipV="1">
            <a:off x="8443974" y="2918157"/>
            <a:ext cx="2" cy="7206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68" name="Line"/>
          <p:cNvSpPr/>
          <p:nvPr/>
        </p:nvSpPr>
        <p:spPr>
          <a:xfrm flipH="1" flipV="1">
            <a:off x="8694004" y="2994257"/>
            <a:ext cx="163419" cy="9586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69" name="Line"/>
          <p:cNvSpPr/>
          <p:nvPr/>
        </p:nvSpPr>
        <p:spPr>
          <a:xfrm flipH="1" flipV="1">
            <a:off x="8952837" y="3002109"/>
            <a:ext cx="247358" cy="877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0" name="Line"/>
          <p:cNvSpPr/>
          <p:nvPr/>
        </p:nvSpPr>
        <p:spPr>
          <a:xfrm flipH="1" flipV="1">
            <a:off x="9063206" y="2994898"/>
            <a:ext cx="450315" cy="1035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1" name="Line"/>
          <p:cNvSpPr/>
          <p:nvPr/>
        </p:nvSpPr>
        <p:spPr>
          <a:xfrm flipH="1" flipV="1">
            <a:off x="9160027" y="2979453"/>
            <a:ext cx="660538" cy="11967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pic>
        <p:nvPicPr>
          <p:cNvPr id="572" name="Screen Shot 2015-12-28 at 1.46.46 PM.png" descr="Screen Shot 2015-12-28 at 1.46.46 PM.png"/>
          <p:cNvPicPr>
            <a:picLocks noChangeAspect="1"/>
          </p:cNvPicPr>
          <p:nvPr/>
        </p:nvPicPr>
        <p:blipFill>
          <a:blip r:embed="rId18">
            <a:extLst/>
          </a:blip>
          <a:srcRect l="1580" r="1580" b="4498"/>
          <a:stretch>
            <a:fillRect/>
          </a:stretch>
        </p:blipFill>
        <p:spPr>
          <a:xfrm>
            <a:off x="8432729" y="3802839"/>
            <a:ext cx="1774555" cy="17126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Package version installed"/>
          <p:cNvSpPr txBox="1"/>
          <p:nvPr/>
        </p:nvSpPr>
        <p:spPr>
          <a:xfrm>
            <a:off x="9571554" y="4012023"/>
            <a:ext cx="370975" cy="32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Package version installed</a:t>
            </a:r>
          </a:p>
        </p:txBody>
      </p:sp>
      <p:sp>
        <p:nvSpPr>
          <p:cNvPr id="574" name="Line"/>
          <p:cNvSpPr/>
          <p:nvPr/>
        </p:nvSpPr>
        <p:spPr>
          <a:xfrm flipH="1" flipV="1">
            <a:off x="8503465" y="3519413"/>
            <a:ext cx="1" cy="7286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5" name="Line"/>
          <p:cNvSpPr/>
          <p:nvPr/>
        </p:nvSpPr>
        <p:spPr>
          <a:xfrm flipH="1" flipV="1">
            <a:off x="8760424" y="3552086"/>
            <a:ext cx="54475" cy="6479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6" name="Line"/>
          <p:cNvSpPr/>
          <p:nvPr/>
        </p:nvSpPr>
        <p:spPr>
          <a:xfrm flipH="1" flipV="1">
            <a:off x="9023361" y="3538725"/>
            <a:ext cx="147684" cy="8093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7" name="Line"/>
          <p:cNvSpPr/>
          <p:nvPr/>
        </p:nvSpPr>
        <p:spPr>
          <a:xfrm flipH="1" flipV="1">
            <a:off x="8462673" y="3934870"/>
            <a:ext cx="1" cy="6399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8" name="Line"/>
          <p:cNvSpPr/>
          <p:nvPr/>
        </p:nvSpPr>
        <p:spPr>
          <a:xfrm flipV="1">
            <a:off x="9821524" y="3968758"/>
            <a:ext cx="89556" cy="7422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79" name="Line"/>
          <p:cNvSpPr/>
          <p:nvPr/>
        </p:nvSpPr>
        <p:spPr>
          <a:xfrm flipV="1">
            <a:off x="10105165" y="3981455"/>
            <a:ext cx="43910" cy="6691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0" name="Line"/>
          <p:cNvSpPr/>
          <p:nvPr/>
        </p:nvSpPr>
        <p:spPr>
          <a:xfrm flipH="1" flipV="1">
            <a:off x="8595028" y="4649662"/>
            <a:ext cx="1" cy="1495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1" name="Line"/>
          <p:cNvSpPr/>
          <p:nvPr/>
        </p:nvSpPr>
        <p:spPr>
          <a:xfrm flipH="1" flipV="1">
            <a:off x="9050439" y="4696059"/>
            <a:ext cx="24206" cy="9626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2" name="Line"/>
          <p:cNvSpPr/>
          <p:nvPr/>
        </p:nvSpPr>
        <p:spPr>
          <a:xfrm flipH="1" flipV="1">
            <a:off x="9849063" y="4623995"/>
            <a:ext cx="56479" cy="18100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3" name="Line"/>
          <p:cNvSpPr/>
          <p:nvPr/>
        </p:nvSpPr>
        <p:spPr>
          <a:xfrm flipV="1">
            <a:off x="8513246" y="5335445"/>
            <a:ext cx="24204" cy="9626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4" name="Line"/>
          <p:cNvSpPr/>
          <p:nvPr/>
        </p:nvSpPr>
        <p:spPr>
          <a:xfrm flipH="1" flipV="1">
            <a:off x="10194357" y="5269707"/>
            <a:ext cx="1" cy="9626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5" name="Line"/>
          <p:cNvSpPr/>
          <p:nvPr/>
        </p:nvSpPr>
        <p:spPr>
          <a:xfrm flipV="1">
            <a:off x="9628976" y="5352042"/>
            <a:ext cx="294936" cy="94012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6" name="Line"/>
          <p:cNvSpPr/>
          <p:nvPr/>
        </p:nvSpPr>
        <p:spPr>
          <a:xfrm flipH="1" flipV="1">
            <a:off x="8551235" y="5853475"/>
            <a:ext cx="85401" cy="35783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7" name="Line"/>
          <p:cNvSpPr/>
          <p:nvPr/>
        </p:nvSpPr>
        <p:spPr>
          <a:xfrm flipV="1">
            <a:off x="9522770" y="5924103"/>
            <a:ext cx="99612" cy="27933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588" name="Line"/>
          <p:cNvSpPr/>
          <p:nvPr/>
        </p:nvSpPr>
        <p:spPr>
          <a:xfrm flipV="1">
            <a:off x="9979227" y="5841340"/>
            <a:ext cx="347" cy="36746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grpSp>
        <p:nvGrpSpPr>
          <p:cNvPr id="617" name="Group"/>
          <p:cNvGrpSpPr/>
          <p:nvPr/>
        </p:nvGrpSpPr>
        <p:grpSpPr>
          <a:xfrm>
            <a:off x="1928204" y="4426947"/>
            <a:ext cx="4090596" cy="1820613"/>
            <a:chOff x="0" y="94306"/>
            <a:chExt cx="6438899" cy="2865778"/>
          </a:xfrm>
        </p:grpSpPr>
        <p:pic>
          <p:nvPicPr>
            <p:cNvPr id="589" name="Screen Shot 2015-12-28 at 4.57.02 PM.png" descr="Screen Shot 2015-12-28 at 4.57.02 PM.png"/>
            <p:cNvPicPr>
              <a:picLocks noChangeAspect="1"/>
            </p:cNvPicPr>
            <p:nvPr/>
          </p:nvPicPr>
          <p:blipFill>
            <a:blip r:embed="rId19">
              <a:extLst/>
            </a:blip>
            <a:srcRect/>
            <a:stretch>
              <a:fillRect/>
            </a:stretch>
          </p:blipFill>
          <p:spPr>
            <a:xfrm>
              <a:off x="3771168" y="744341"/>
              <a:ext cx="2582483" cy="720546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90" name="Examine variables in executing environment"/>
            <p:cNvSpPr txBox="1"/>
            <p:nvPr/>
          </p:nvSpPr>
          <p:spPr>
            <a:xfrm>
              <a:off x="1258549" y="2431267"/>
              <a:ext cx="1079758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Examine variables in executing environment</a:t>
              </a:r>
            </a:p>
          </p:txBody>
        </p:sp>
        <p:sp>
          <p:nvSpPr>
            <p:cNvPr id="591" name="Open with debug(), browser(), or a breakpoint. RStudio will open the debugger mode when it encounters a breakpoint while executing code."/>
            <p:cNvSpPr txBox="1"/>
            <p:nvPr/>
          </p:nvSpPr>
          <p:spPr>
            <a:xfrm>
              <a:off x="-1" y="227654"/>
              <a:ext cx="3736998" cy="400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Open with </a:t>
              </a:r>
              <a:r>
                <a:rPr sz="635" b="1">
                  <a:sym typeface="Source Sans Pro"/>
                </a:rPr>
                <a:t>debug(),</a:t>
              </a:r>
              <a:r>
                <a:rPr sz="635"/>
                <a:t> </a:t>
              </a:r>
              <a:r>
                <a:rPr sz="635" b="1">
                  <a:sym typeface="Source Sans Pro"/>
                </a:rPr>
                <a:t>browser(), </a:t>
              </a:r>
              <a:r>
                <a:rPr sz="635"/>
                <a:t>or a breakpoint. RStudio will open the debugger mode when it encounters a breakpoint while executing code.</a:t>
              </a:r>
            </a:p>
          </p:txBody>
        </p:sp>
        <p:sp>
          <p:nvSpPr>
            <p:cNvPr id="592" name="Open traceback to examine the functions that R called before the error occurred"/>
            <p:cNvSpPr txBox="1"/>
            <p:nvPr/>
          </p:nvSpPr>
          <p:spPr>
            <a:xfrm>
              <a:off x="4891259" y="94306"/>
              <a:ext cx="1535074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Open traceback to examine the functions that R called before the error occurred</a:t>
              </a:r>
            </a:p>
          </p:txBody>
        </p:sp>
        <p:sp>
          <p:nvSpPr>
            <p:cNvPr id="593" name="Launch debugger mode from origin of error"/>
            <p:cNvSpPr txBox="1"/>
            <p:nvPr/>
          </p:nvSpPr>
          <p:spPr>
            <a:xfrm>
              <a:off x="3788740" y="94306"/>
              <a:ext cx="1044274" cy="511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Launch debugger mode from origin of error</a:t>
              </a:r>
            </a:p>
          </p:txBody>
        </p:sp>
        <p:sp>
          <p:nvSpPr>
            <p:cNvPr id="594" name="Click next to line number to add/remove a breakpoint."/>
            <p:cNvSpPr txBox="1"/>
            <p:nvPr/>
          </p:nvSpPr>
          <p:spPr>
            <a:xfrm>
              <a:off x="0" y="719445"/>
              <a:ext cx="874693" cy="6829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Click next to line number to add/remove a breakpoint.</a:t>
              </a:r>
            </a:p>
          </p:txBody>
        </p:sp>
        <p:sp>
          <p:nvSpPr>
            <p:cNvPr id="595" name="Select function in traceback to debug"/>
            <p:cNvSpPr txBox="1"/>
            <p:nvPr/>
          </p:nvSpPr>
          <p:spPr>
            <a:xfrm>
              <a:off x="2292152" y="2431267"/>
              <a:ext cx="918843" cy="52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Select function in traceback to debug</a:t>
              </a:r>
            </a:p>
          </p:txBody>
        </p:sp>
        <p:sp>
          <p:nvSpPr>
            <p:cNvPr id="596" name="Highlighted line shows where execution has paused"/>
            <p:cNvSpPr txBox="1"/>
            <p:nvPr/>
          </p:nvSpPr>
          <p:spPr>
            <a:xfrm>
              <a:off x="0" y="1487568"/>
              <a:ext cx="828559" cy="812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Highlighted line shows where execution has paused</a:t>
              </a:r>
            </a:p>
          </p:txBody>
        </p:sp>
        <p:sp>
          <p:nvSpPr>
            <p:cNvPr id="597" name="Run commands in environment where execution has paused"/>
            <p:cNvSpPr txBox="1"/>
            <p:nvPr/>
          </p:nvSpPr>
          <p:spPr>
            <a:xfrm>
              <a:off x="0" y="2431267"/>
              <a:ext cx="1260044" cy="52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Run commands in environment where execution has paused</a:t>
              </a:r>
            </a:p>
          </p:txBody>
        </p:sp>
        <p:sp>
          <p:nvSpPr>
            <p:cNvPr id="598" name="Step through code one line at a time"/>
            <p:cNvSpPr txBox="1"/>
            <p:nvPr/>
          </p:nvSpPr>
          <p:spPr>
            <a:xfrm>
              <a:off x="3447000" y="2431267"/>
              <a:ext cx="810100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Step through code one line at a time</a:t>
              </a:r>
            </a:p>
          </p:txBody>
        </p:sp>
        <p:sp>
          <p:nvSpPr>
            <p:cNvPr id="599" name="Step into and out of functions to run"/>
            <p:cNvSpPr txBox="1"/>
            <p:nvPr/>
          </p:nvSpPr>
          <p:spPr>
            <a:xfrm>
              <a:off x="4233214" y="2431267"/>
              <a:ext cx="924636" cy="511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Step into and out of functions to run</a:t>
              </a:r>
            </a:p>
          </p:txBody>
        </p:sp>
        <p:sp>
          <p:nvSpPr>
            <p:cNvPr id="600" name="Resume execution"/>
            <p:cNvSpPr txBox="1"/>
            <p:nvPr/>
          </p:nvSpPr>
          <p:spPr>
            <a:xfrm>
              <a:off x="5172602" y="2423422"/>
              <a:ext cx="641786" cy="386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Resume execution</a:t>
              </a:r>
            </a:p>
          </p:txBody>
        </p:sp>
        <p:sp>
          <p:nvSpPr>
            <p:cNvPr id="601" name="Quit debug mode"/>
            <p:cNvSpPr txBox="1"/>
            <p:nvPr/>
          </p:nvSpPr>
          <p:spPr>
            <a:xfrm>
              <a:off x="5714839" y="2423422"/>
              <a:ext cx="724061" cy="386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Quit debug mode</a:t>
              </a:r>
            </a:p>
          </p:txBody>
        </p:sp>
        <p:pic>
          <p:nvPicPr>
            <p:cNvPr id="602" name="Screen Shot 2015-12-28 at 4.51.15 PM.png" descr="Screen Shot 2015-12-28 at 4.51.15 PM.png"/>
            <p:cNvPicPr>
              <a:picLocks noChangeAspect="1"/>
            </p:cNvPicPr>
            <p:nvPr/>
          </p:nvPicPr>
          <p:blipFill>
            <a:blip r:embed="rId20">
              <a:extLst/>
            </a:blip>
            <a:srcRect/>
            <a:stretch>
              <a:fillRect/>
            </a:stretch>
          </p:blipFill>
          <p:spPr>
            <a:xfrm>
              <a:off x="856125" y="737379"/>
              <a:ext cx="2843450" cy="1540313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603" name="Screen Shot 2015-12-28 at 4.52.48 PM.png" descr="Screen Shot 2015-12-28 at 4.52.48 PM.png"/>
            <p:cNvPicPr>
              <a:picLocks noChangeAspect="1"/>
            </p:cNvPicPr>
            <p:nvPr/>
          </p:nvPicPr>
          <p:blipFill>
            <a:blip r:embed="rId21">
              <a:extLst/>
            </a:blip>
            <a:srcRect/>
            <a:stretch>
              <a:fillRect/>
            </a:stretch>
          </p:blipFill>
          <p:spPr>
            <a:xfrm>
              <a:off x="3768151" y="1578065"/>
              <a:ext cx="2577875" cy="698931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604" name="Line"/>
            <p:cNvSpPr/>
            <p:nvPr/>
          </p:nvSpPr>
          <p:spPr>
            <a:xfrm>
              <a:off x="695507" y="823540"/>
              <a:ext cx="178774" cy="1908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05" name="Line"/>
            <p:cNvSpPr/>
            <p:nvPr/>
          </p:nvSpPr>
          <p:spPr>
            <a:xfrm flipV="1">
              <a:off x="688022" y="1210578"/>
              <a:ext cx="385197" cy="3471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06" name="Line"/>
            <p:cNvSpPr/>
            <p:nvPr/>
          </p:nvSpPr>
          <p:spPr>
            <a:xfrm flipV="1">
              <a:off x="830453" y="2245367"/>
              <a:ext cx="307652" cy="22539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07" name="Line"/>
            <p:cNvSpPr/>
            <p:nvPr/>
          </p:nvSpPr>
          <p:spPr>
            <a:xfrm flipV="1">
              <a:off x="1885215" y="1291837"/>
              <a:ext cx="695044" cy="115903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08" name="Rectangle"/>
            <p:cNvSpPr/>
            <p:nvPr/>
          </p:nvSpPr>
          <p:spPr>
            <a:xfrm>
              <a:off x="3828582" y="2000318"/>
              <a:ext cx="2479842" cy="20940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defRPr b="0">
                  <a:solidFill>
                    <a:srgbClr val="000000"/>
                  </a:solidFill>
                </a:defRPr>
              </a:pPr>
              <a:endParaRPr sz="1144"/>
            </a:p>
          </p:txBody>
        </p:sp>
        <p:sp>
          <p:nvSpPr>
            <p:cNvPr id="609" name="Line"/>
            <p:cNvSpPr/>
            <p:nvPr/>
          </p:nvSpPr>
          <p:spPr>
            <a:xfrm flipV="1">
              <a:off x="2675181" y="1813340"/>
              <a:ext cx="101206" cy="6375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0" name="Line"/>
            <p:cNvSpPr/>
            <p:nvPr/>
          </p:nvSpPr>
          <p:spPr>
            <a:xfrm flipV="1">
              <a:off x="3860444" y="1937866"/>
              <a:ext cx="250013" cy="52970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1" name="Line"/>
            <p:cNvSpPr/>
            <p:nvPr/>
          </p:nvSpPr>
          <p:spPr>
            <a:xfrm flipV="1">
              <a:off x="4448351" y="1934307"/>
              <a:ext cx="49164" cy="5423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2" name="Line"/>
            <p:cNvSpPr/>
            <p:nvPr/>
          </p:nvSpPr>
          <p:spPr>
            <a:xfrm flipV="1">
              <a:off x="4792254" y="1946305"/>
              <a:ext cx="894" cy="5296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3" name="Line"/>
            <p:cNvSpPr/>
            <p:nvPr/>
          </p:nvSpPr>
          <p:spPr>
            <a:xfrm flipH="1" flipV="1">
              <a:off x="5397423" y="1935771"/>
              <a:ext cx="97547" cy="5423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4" name="Line"/>
            <p:cNvSpPr/>
            <p:nvPr/>
          </p:nvSpPr>
          <p:spPr>
            <a:xfrm flipH="1" flipV="1">
              <a:off x="5943671" y="1946938"/>
              <a:ext cx="145817" cy="5169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5" name="Line"/>
            <p:cNvSpPr/>
            <p:nvPr/>
          </p:nvSpPr>
          <p:spPr>
            <a:xfrm>
              <a:off x="4449711" y="518079"/>
              <a:ext cx="1016971" cy="76406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16" name="Line"/>
            <p:cNvSpPr/>
            <p:nvPr/>
          </p:nvSpPr>
          <p:spPr>
            <a:xfrm>
              <a:off x="5635882" y="593351"/>
              <a:ext cx="148098" cy="4985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1936824" y="842148"/>
            <a:ext cx="1863763" cy="3154204"/>
            <a:chOff x="0" y="120473"/>
            <a:chExt cx="2933700" cy="4964950"/>
          </a:xfrm>
        </p:grpSpPr>
        <p:pic>
          <p:nvPicPr>
            <p:cNvPr id="618" name="Screen Shot 2015-12-28 at 4.14.37 PM.png" descr="Screen Shot 2015-12-28 at 4.14.37 PM.png"/>
            <p:cNvPicPr>
              <a:picLocks noChangeAspect="1"/>
            </p:cNvPicPr>
            <p:nvPr/>
          </p:nvPicPr>
          <p:blipFill>
            <a:blip r:embed="rId22">
              <a:extLst/>
            </a:blip>
            <a:srcRect/>
            <a:stretch>
              <a:fillRect/>
            </a:stretch>
          </p:blipFill>
          <p:spPr>
            <a:xfrm>
              <a:off x="0" y="1333236"/>
              <a:ext cx="2880073" cy="2425325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619" name="Screen Shot 2015-12-28 at 3.43.48 PM.png" descr="Screen Shot 2015-12-28 at 3.43.48 PM.png"/>
            <p:cNvPicPr>
              <a:picLocks noChangeAspect="1"/>
            </p:cNvPicPr>
            <p:nvPr/>
          </p:nvPicPr>
          <p:blipFill>
            <a:blip r:embed="rId23">
              <a:extLst/>
            </a:blip>
            <a:srcRect/>
            <a:stretch>
              <a:fillRect/>
            </a:stretch>
          </p:blipFill>
          <p:spPr>
            <a:xfrm>
              <a:off x="-1" y="4214822"/>
              <a:ext cx="2880074" cy="870603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620" name="Rectangle"/>
            <p:cNvSpPr/>
            <p:nvPr/>
          </p:nvSpPr>
          <p:spPr>
            <a:xfrm>
              <a:off x="230700" y="4469158"/>
              <a:ext cx="2639658" cy="495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defRPr b="0">
                  <a:solidFill>
                    <a:srgbClr val="000000"/>
                  </a:solidFill>
                </a:defRPr>
              </a:pPr>
              <a:endParaRPr sz="1144"/>
            </a:p>
          </p:txBody>
        </p:sp>
        <p:sp>
          <p:nvSpPr>
            <p:cNvPr id="621" name="Open Shiny, R Markdown, knitr, Sweave, LaTeX, .Rd files and more in Source Pane"/>
            <p:cNvSpPr txBox="1"/>
            <p:nvPr/>
          </p:nvSpPr>
          <p:spPr>
            <a:xfrm>
              <a:off x="1279056" y="272627"/>
              <a:ext cx="1617165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 dirty="0"/>
                <a:t>Open Shiny, R Markdown, </a:t>
              </a:r>
              <a:r>
                <a:rPr sz="635" dirty="0" err="1"/>
                <a:t>knitr</a:t>
              </a:r>
              <a:r>
                <a:rPr sz="635" dirty="0"/>
                <a:t>, </a:t>
              </a:r>
              <a:r>
                <a:rPr sz="635" dirty="0" err="1"/>
                <a:t>Sweave</a:t>
              </a:r>
              <a:r>
                <a:rPr sz="635" dirty="0"/>
                <a:t>, </a:t>
              </a:r>
              <a:r>
                <a:rPr sz="635" dirty="0" err="1"/>
                <a:t>LaTeX</a:t>
              </a:r>
              <a:r>
                <a:rPr sz="635" dirty="0"/>
                <a:t>, .Rd files and more in Source Pane</a:t>
              </a:r>
            </a:p>
          </p:txBody>
        </p:sp>
        <p:sp>
          <p:nvSpPr>
            <p:cNvPr id="622" name="Check spelling"/>
            <p:cNvSpPr txBox="1"/>
            <p:nvPr/>
          </p:nvSpPr>
          <p:spPr>
            <a:xfrm>
              <a:off x="54568" y="779034"/>
              <a:ext cx="537055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Check spelling</a:t>
              </a:r>
            </a:p>
          </p:txBody>
        </p:sp>
        <p:sp>
          <p:nvSpPr>
            <p:cNvPr id="623" name="Render output"/>
            <p:cNvSpPr txBox="1"/>
            <p:nvPr/>
          </p:nvSpPr>
          <p:spPr>
            <a:xfrm>
              <a:off x="591883" y="779034"/>
              <a:ext cx="498984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Render output</a:t>
              </a:r>
            </a:p>
          </p:txBody>
        </p:sp>
        <p:sp>
          <p:nvSpPr>
            <p:cNvPr id="624" name="Choose output format"/>
            <p:cNvSpPr txBox="1"/>
            <p:nvPr/>
          </p:nvSpPr>
          <p:spPr>
            <a:xfrm>
              <a:off x="1097577" y="779034"/>
              <a:ext cx="503834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Choose output format</a:t>
              </a:r>
            </a:p>
          </p:txBody>
        </p:sp>
        <p:sp>
          <p:nvSpPr>
            <p:cNvPr id="625" name="Choose output location"/>
            <p:cNvSpPr txBox="1"/>
            <p:nvPr/>
          </p:nvSpPr>
          <p:spPr>
            <a:xfrm>
              <a:off x="1626991" y="779034"/>
              <a:ext cx="537055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Choose output location</a:t>
              </a:r>
            </a:p>
          </p:txBody>
        </p:sp>
        <p:sp>
          <p:nvSpPr>
            <p:cNvPr id="626" name="Insert code chunk"/>
            <p:cNvSpPr txBox="1"/>
            <p:nvPr/>
          </p:nvSpPr>
          <p:spPr>
            <a:xfrm>
              <a:off x="2159240" y="779034"/>
              <a:ext cx="438290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Insert code chunk</a:t>
              </a:r>
            </a:p>
          </p:txBody>
        </p:sp>
        <p:sp>
          <p:nvSpPr>
            <p:cNvPr id="627" name="Jump to previous chunk"/>
            <p:cNvSpPr txBox="1"/>
            <p:nvPr/>
          </p:nvSpPr>
          <p:spPr>
            <a:xfrm>
              <a:off x="244888" y="1701361"/>
              <a:ext cx="583058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Jump to previous chunk</a:t>
              </a:r>
            </a:p>
          </p:txBody>
        </p:sp>
        <p:sp>
          <p:nvSpPr>
            <p:cNvPr id="628" name="Jump to next chunk"/>
            <p:cNvSpPr txBox="1"/>
            <p:nvPr/>
          </p:nvSpPr>
          <p:spPr>
            <a:xfrm>
              <a:off x="765656" y="1701361"/>
              <a:ext cx="537054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Jump to next chunk</a:t>
              </a:r>
            </a:p>
          </p:txBody>
        </p:sp>
        <p:sp>
          <p:nvSpPr>
            <p:cNvPr id="629" name="Run selected lines"/>
            <p:cNvSpPr txBox="1"/>
            <p:nvPr/>
          </p:nvSpPr>
          <p:spPr>
            <a:xfrm>
              <a:off x="1267432" y="1701361"/>
              <a:ext cx="570734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Run selected lines</a:t>
              </a:r>
            </a:p>
          </p:txBody>
        </p:sp>
        <p:sp>
          <p:nvSpPr>
            <p:cNvPr id="630" name="Publish to server"/>
            <p:cNvSpPr txBox="1"/>
            <p:nvPr/>
          </p:nvSpPr>
          <p:spPr>
            <a:xfrm>
              <a:off x="1802747" y="1701361"/>
              <a:ext cx="561169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Publish to server</a:t>
              </a:r>
            </a:p>
          </p:txBody>
        </p:sp>
        <p:sp>
          <p:nvSpPr>
            <p:cNvPr id="631" name="Show file outline"/>
            <p:cNvSpPr txBox="1"/>
            <p:nvPr/>
          </p:nvSpPr>
          <p:spPr>
            <a:xfrm>
              <a:off x="2339998" y="1701361"/>
              <a:ext cx="583058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Show file outline</a:t>
              </a:r>
            </a:p>
          </p:txBody>
        </p:sp>
        <p:sp>
          <p:nvSpPr>
            <p:cNvPr id="632" name="Set knitr chunk options"/>
            <p:cNvSpPr txBox="1"/>
            <p:nvPr/>
          </p:nvSpPr>
          <p:spPr>
            <a:xfrm>
              <a:off x="850474" y="2629782"/>
              <a:ext cx="602803" cy="54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Set knitr chunk options</a:t>
              </a:r>
            </a:p>
          </p:txBody>
        </p:sp>
        <p:sp>
          <p:nvSpPr>
            <p:cNvPr id="633" name="Run this and all previous code chunks"/>
            <p:cNvSpPr txBox="1"/>
            <p:nvPr/>
          </p:nvSpPr>
          <p:spPr>
            <a:xfrm>
              <a:off x="1414770" y="2629782"/>
              <a:ext cx="768902" cy="54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Run this and all previous code chunks</a:t>
              </a:r>
            </a:p>
          </p:txBody>
        </p:sp>
        <p:sp>
          <p:nvSpPr>
            <p:cNvPr id="634" name="Run this code chunk"/>
            <p:cNvSpPr txBox="1"/>
            <p:nvPr/>
          </p:nvSpPr>
          <p:spPr>
            <a:xfrm>
              <a:off x="2192314" y="2629781"/>
              <a:ext cx="729482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Run this code chunk</a:t>
              </a:r>
            </a:p>
          </p:txBody>
        </p:sp>
        <p:sp>
          <p:nvSpPr>
            <p:cNvPr id="635" name="Jump to chunk"/>
            <p:cNvSpPr txBox="1"/>
            <p:nvPr/>
          </p:nvSpPr>
          <p:spPr>
            <a:xfrm>
              <a:off x="311780" y="2629781"/>
              <a:ext cx="583058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Jump to chunk</a:t>
              </a:r>
            </a:p>
          </p:txBody>
        </p:sp>
        <p:sp>
          <p:nvSpPr>
            <p:cNvPr id="636" name="RStudio recognizes that files named app.R, server.R, ui.R, and global.R belong to a shiny app"/>
            <p:cNvSpPr txBox="1"/>
            <p:nvPr/>
          </p:nvSpPr>
          <p:spPr>
            <a:xfrm>
              <a:off x="96166" y="3843420"/>
              <a:ext cx="2765239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 dirty="0" err="1"/>
                <a:t>RStudio</a:t>
              </a:r>
              <a:r>
                <a:rPr sz="635" dirty="0"/>
                <a:t> recognizes that files named </a:t>
              </a:r>
              <a:r>
                <a:rPr sz="635" b="1" dirty="0" err="1">
                  <a:sym typeface="Source Sans Pro"/>
                </a:rPr>
                <a:t>app.R</a:t>
              </a:r>
              <a:r>
                <a:rPr sz="635" dirty="0"/>
                <a:t>, </a:t>
              </a:r>
              <a:r>
                <a:rPr sz="635" b="1" dirty="0" err="1">
                  <a:sym typeface="Source Sans Pro"/>
                </a:rPr>
                <a:t>server.R</a:t>
              </a:r>
              <a:r>
                <a:rPr sz="635" dirty="0"/>
                <a:t>, </a:t>
              </a:r>
              <a:r>
                <a:rPr sz="635" b="1" dirty="0" err="1">
                  <a:sym typeface="Source Sans Pro"/>
                </a:rPr>
                <a:t>ui.R</a:t>
              </a:r>
              <a:r>
                <a:rPr sz="635" dirty="0"/>
                <a:t>, and </a:t>
              </a:r>
              <a:r>
                <a:rPr sz="635" b="1" dirty="0" err="1">
                  <a:sym typeface="Source Sans Pro"/>
                </a:rPr>
                <a:t>global.R</a:t>
              </a:r>
              <a:r>
                <a:rPr sz="635" dirty="0"/>
                <a:t> belong to a shiny app</a:t>
              </a:r>
            </a:p>
          </p:txBody>
        </p:sp>
        <p:sp>
          <p:nvSpPr>
            <p:cNvPr id="637" name="Run app"/>
            <p:cNvSpPr txBox="1"/>
            <p:nvPr/>
          </p:nvSpPr>
          <p:spPr>
            <a:xfrm>
              <a:off x="610801" y="4483933"/>
              <a:ext cx="381456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Run app</a:t>
              </a:r>
            </a:p>
          </p:txBody>
        </p:sp>
        <p:sp>
          <p:nvSpPr>
            <p:cNvPr id="638" name="Choose location to view app"/>
            <p:cNvSpPr txBox="1"/>
            <p:nvPr/>
          </p:nvSpPr>
          <p:spPr>
            <a:xfrm>
              <a:off x="961913" y="4483933"/>
              <a:ext cx="672411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Choose location to view app</a:t>
              </a:r>
            </a:p>
          </p:txBody>
        </p:sp>
        <p:sp>
          <p:nvSpPr>
            <p:cNvPr id="639" name="Publish to shinyapps.io or server"/>
            <p:cNvSpPr txBox="1"/>
            <p:nvPr/>
          </p:nvSpPr>
          <p:spPr>
            <a:xfrm>
              <a:off x="1593253" y="4483933"/>
              <a:ext cx="756326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Publish to shinyapps.io or server</a:t>
              </a:r>
            </a:p>
          </p:txBody>
        </p:sp>
        <p:sp>
          <p:nvSpPr>
            <p:cNvPr id="640" name="Manage publish accounts"/>
            <p:cNvSpPr txBox="1"/>
            <p:nvPr/>
          </p:nvSpPr>
          <p:spPr>
            <a:xfrm>
              <a:off x="2330898" y="4483933"/>
              <a:ext cx="602802" cy="542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Manage publish accounts</a:t>
              </a:r>
            </a:p>
          </p:txBody>
        </p:sp>
        <p:sp>
          <p:nvSpPr>
            <p:cNvPr id="641" name="Access markdown guide at…"/>
            <p:cNvSpPr txBox="1"/>
            <p:nvPr/>
          </p:nvSpPr>
          <p:spPr>
            <a:xfrm>
              <a:off x="227424" y="2241305"/>
              <a:ext cx="2270818" cy="40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Access markdown guide at </a:t>
              </a:r>
            </a:p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 b="1">
                  <a:sym typeface="Source Sans Pro"/>
                </a:rPr>
                <a:t>Help &gt; Markdown Quick Reference</a:t>
              </a:r>
            </a:p>
          </p:txBody>
        </p:sp>
        <p:grpSp>
          <p:nvGrpSpPr>
            <p:cNvPr id="648" name="Group"/>
            <p:cNvGrpSpPr/>
            <p:nvPr/>
          </p:nvGrpSpPr>
          <p:grpSpPr>
            <a:xfrm>
              <a:off x="461056" y="120473"/>
              <a:ext cx="799206" cy="664125"/>
              <a:chOff x="398321" y="0"/>
              <a:chExt cx="799204" cy="664123"/>
            </a:xfrm>
          </p:grpSpPr>
          <p:grpSp>
            <p:nvGrpSpPr>
              <p:cNvPr id="646" name="Group"/>
              <p:cNvGrpSpPr/>
              <p:nvPr/>
            </p:nvGrpSpPr>
            <p:grpSpPr>
              <a:xfrm>
                <a:off x="813078" y="0"/>
                <a:ext cx="384448" cy="627973"/>
                <a:chOff x="22799" y="0"/>
                <a:chExt cx="384447" cy="627972"/>
              </a:xfrm>
            </p:grpSpPr>
            <p:sp>
              <p:nvSpPr>
                <p:cNvPr id="642" name="Polygon"/>
                <p:cNvSpPr/>
                <p:nvPr/>
              </p:nvSpPr>
              <p:spPr>
                <a:xfrm>
                  <a:off x="32094" y="201721"/>
                  <a:ext cx="365858" cy="422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384" tIns="45384" rIns="45384" bIns="45384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3200" b="0">
                      <a:solidFill>
                        <a:srgbClr val="53585F"/>
                      </a:solidFill>
                    </a:defRPr>
                  </a:pPr>
                  <a:endParaRPr sz="2033"/>
                </a:p>
              </p:txBody>
            </p:sp>
            <p:sp>
              <p:nvSpPr>
                <p:cNvPr id="643" name="Circle"/>
                <p:cNvSpPr/>
                <p:nvPr/>
              </p:nvSpPr>
              <p:spPr>
                <a:xfrm>
                  <a:off x="22799" y="0"/>
                  <a:ext cx="384448" cy="384448"/>
                </a:xfrm>
                <a:prstGeom prst="ellipse">
                  <a:avLst/>
                </a:prstGeom>
                <a:gradFill flip="none" rotWithShape="1">
                  <a:gsLst>
                    <a:gs pos="22124">
                      <a:srgbClr val="FFFFFF"/>
                    </a:gs>
                    <a:gs pos="60279">
                      <a:srgbClr val="FFFFFF">
                        <a:alpha val="5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384" tIns="45384" rIns="45384" bIns="45384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3200" b="0">
                      <a:solidFill>
                        <a:srgbClr val="000000"/>
                      </a:solidFill>
                    </a:defRPr>
                  </a:pPr>
                  <a:endParaRPr sz="2033"/>
                </a:p>
              </p:txBody>
            </p:sp>
            <p:sp>
              <p:nvSpPr>
                <p:cNvPr id="644" name="Polygon"/>
                <p:cNvSpPr/>
                <p:nvPr/>
              </p:nvSpPr>
              <p:spPr>
                <a:xfrm>
                  <a:off x="28807" y="197926"/>
                  <a:ext cx="372432" cy="430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45384" tIns="45384" rIns="45384" bIns="45384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3200" b="0">
                      <a:solidFill>
                        <a:srgbClr val="53585F"/>
                      </a:solidFill>
                    </a:defRPr>
                  </a:pPr>
                  <a:endParaRPr sz="2033"/>
                </a:p>
              </p:txBody>
            </p:sp>
            <p:pic>
              <p:nvPicPr>
                <p:cNvPr id="645" name="LaTeX_logo.png" descr="LaTeX_logo.png"/>
                <p:cNvPicPr>
                  <a:picLocks noChangeAspect="1"/>
                </p:cNvPicPr>
                <p:nvPr/>
              </p:nvPicPr>
              <p:blipFill>
                <a:blip r:embed="rId24">
                  <a:extLst/>
                </a:blip>
                <a:stretch>
                  <a:fillRect/>
                </a:stretch>
              </p:blipFill>
              <p:spPr>
                <a:xfrm>
                  <a:off x="53505" y="360402"/>
                  <a:ext cx="323036" cy="134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647" name="shiny-hexbin-sticker-from-rstudio.png" descr="shiny-hexbin-sticker-from-rstudio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398321" y="182103"/>
                <a:ext cx="430792" cy="4820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9" name="Line"/>
            <p:cNvSpPr/>
            <p:nvPr/>
          </p:nvSpPr>
          <p:spPr>
            <a:xfrm flipV="1">
              <a:off x="2252564" y="4413900"/>
              <a:ext cx="287198" cy="2148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1506830" y="4417298"/>
              <a:ext cx="936087" cy="176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877580" y="4404329"/>
              <a:ext cx="1201198" cy="176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2668451" y="4420671"/>
              <a:ext cx="3" cy="14878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3" name="Line"/>
            <p:cNvSpPr/>
            <p:nvPr/>
          </p:nvSpPr>
          <p:spPr>
            <a:xfrm flipH="1" flipV="1">
              <a:off x="2810322" y="1581219"/>
              <a:ext cx="2" cy="14878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2291301" y="1596744"/>
              <a:ext cx="263097" cy="166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1590943" y="1585907"/>
              <a:ext cx="656904" cy="2041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6" name="Line"/>
            <p:cNvSpPr/>
            <p:nvPr/>
          </p:nvSpPr>
          <p:spPr>
            <a:xfrm flipV="1">
              <a:off x="1130531" y="1582684"/>
              <a:ext cx="957108" cy="1866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7" name="Line"/>
            <p:cNvSpPr/>
            <p:nvPr/>
          </p:nvSpPr>
          <p:spPr>
            <a:xfrm flipV="1">
              <a:off x="556061" y="1572395"/>
              <a:ext cx="1366732" cy="1824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8" name="Line"/>
            <p:cNvSpPr/>
            <p:nvPr/>
          </p:nvSpPr>
          <p:spPr>
            <a:xfrm>
              <a:off x="384593" y="1145005"/>
              <a:ext cx="234054" cy="30193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59" name="Line"/>
            <p:cNvSpPr/>
            <p:nvPr/>
          </p:nvSpPr>
          <p:spPr>
            <a:xfrm>
              <a:off x="813636" y="1158788"/>
              <a:ext cx="234054" cy="30193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0" name="Line"/>
            <p:cNvSpPr/>
            <p:nvPr/>
          </p:nvSpPr>
          <p:spPr>
            <a:xfrm flipH="1">
              <a:off x="1297270" y="1279971"/>
              <a:ext cx="3" cy="2090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1" name="Line"/>
            <p:cNvSpPr/>
            <p:nvPr/>
          </p:nvSpPr>
          <p:spPr>
            <a:xfrm flipH="1">
              <a:off x="1500515" y="1267243"/>
              <a:ext cx="185852" cy="2175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2" name="Line"/>
            <p:cNvSpPr/>
            <p:nvPr/>
          </p:nvSpPr>
          <p:spPr>
            <a:xfrm flipH="1">
              <a:off x="1886301" y="1264697"/>
              <a:ext cx="330457" cy="2175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3" name="Line"/>
            <p:cNvSpPr/>
            <p:nvPr/>
          </p:nvSpPr>
          <p:spPr>
            <a:xfrm flipH="1">
              <a:off x="644441" y="2976740"/>
              <a:ext cx="2" cy="69105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4" name="Line"/>
            <p:cNvSpPr/>
            <p:nvPr/>
          </p:nvSpPr>
          <p:spPr>
            <a:xfrm>
              <a:off x="1151506" y="3121164"/>
              <a:ext cx="1366731" cy="1824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5" name="Line"/>
            <p:cNvSpPr/>
            <p:nvPr/>
          </p:nvSpPr>
          <p:spPr>
            <a:xfrm>
              <a:off x="2147765" y="3018371"/>
              <a:ext cx="489656" cy="24885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66" name="Line"/>
            <p:cNvSpPr/>
            <p:nvPr/>
          </p:nvSpPr>
          <p:spPr>
            <a:xfrm>
              <a:off x="2549625" y="2976801"/>
              <a:ext cx="224545" cy="29706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6167859" y="4419482"/>
            <a:ext cx="2038865" cy="897059"/>
            <a:chOff x="0" y="173960"/>
            <a:chExt cx="3209324" cy="1412036"/>
          </a:xfrm>
        </p:grpSpPr>
        <p:pic>
          <p:nvPicPr>
            <p:cNvPr id="668" name="Screen Shot 2015-12-28 at 4.24.17 PM.png" descr="Screen Shot 2015-12-28 at 4.24.17 PM.png"/>
            <p:cNvPicPr>
              <a:picLocks noChangeAspect="1"/>
            </p:cNvPicPr>
            <p:nvPr/>
          </p:nvPicPr>
          <p:blipFill>
            <a:blip r:embed="rId26">
              <a:extLst/>
            </a:blip>
            <a:srcRect/>
            <a:stretch>
              <a:fillRect/>
            </a:stretch>
          </p:blipFill>
          <p:spPr>
            <a:xfrm>
              <a:off x="769530" y="787690"/>
              <a:ext cx="2336222" cy="761589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669" name="gitIconLarge.png" descr="gitIconLarge.png"/>
            <p:cNvPicPr>
              <a:picLocks noChangeAspect="1"/>
            </p:cNvPicPr>
            <p:nvPr/>
          </p:nvPicPr>
          <p:blipFill>
            <a:blip r:embed="rId27">
              <a:extLst/>
            </a:blip>
            <a:srcRect/>
            <a:stretch>
              <a:fillRect/>
            </a:stretch>
          </p:blipFill>
          <p:spPr>
            <a:xfrm>
              <a:off x="0" y="273453"/>
              <a:ext cx="381953" cy="416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0" name="Stage files:"/>
            <p:cNvSpPr txBox="1"/>
            <p:nvPr/>
          </p:nvSpPr>
          <p:spPr>
            <a:xfrm>
              <a:off x="315956" y="383344"/>
              <a:ext cx="486022" cy="386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Stage files:</a:t>
              </a:r>
            </a:p>
          </p:txBody>
        </p:sp>
        <p:sp>
          <p:nvSpPr>
            <p:cNvPr id="671" name="Show file diff"/>
            <p:cNvSpPr txBox="1"/>
            <p:nvPr/>
          </p:nvSpPr>
          <p:spPr>
            <a:xfrm>
              <a:off x="791147" y="374039"/>
              <a:ext cx="587380" cy="386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Show file diff</a:t>
              </a:r>
            </a:p>
          </p:txBody>
        </p:sp>
        <p:sp>
          <p:nvSpPr>
            <p:cNvPr id="672" name="Commit staged files"/>
            <p:cNvSpPr txBox="1"/>
            <p:nvPr/>
          </p:nvSpPr>
          <p:spPr>
            <a:xfrm>
              <a:off x="1419207" y="374039"/>
              <a:ext cx="700959" cy="404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Commit staged files</a:t>
              </a:r>
            </a:p>
          </p:txBody>
        </p:sp>
        <p:sp>
          <p:nvSpPr>
            <p:cNvPr id="673" name="Push/Pull  to remote"/>
            <p:cNvSpPr txBox="1"/>
            <p:nvPr/>
          </p:nvSpPr>
          <p:spPr>
            <a:xfrm>
              <a:off x="2057597" y="359889"/>
              <a:ext cx="668719" cy="386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Push/Pull  to remote</a:t>
              </a:r>
            </a:p>
          </p:txBody>
        </p:sp>
        <p:sp>
          <p:nvSpPr>
            <p:cNvPr id="674" name="View History"/>
            <p:cNvSpPr txBox="1"/>
            <p:nvPr/>
          </p:nvSpPr>
          <p:spPr>
            <a:xfrm>
              <a:off x="2704834" y="383344"/>
              <a:ext cx="504491" cy="409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View History</a:t>
              </a:r>
            </a:p>
          </p:txBody>
        </p:sp>
        <p:sp>
          <p:nvSpPr>
            <p:cNvPr id="675" name="current branch"/>
            <p:cNvSpPr txBox="1"/>
            <p:nvPr/>
          </p:nvSpPr>
          <p:spPr>
            <a:xfrm>
              <a:off x="2645110" y="1195147"/>
              <a:ext cx="504490" cy="386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current branch</a:t>
              </a:r>
            </a:p>
          </p:txBody>
        </p:sp>
        <p:sp>
          <p:nvSpPr>
            <p:cNvPr id="676" name="Added…"/>
            <p:cNvSpPr txBox="1"/>
            <p:nvPr/>
          </p:nvSpPr>
          <p:spPr>
            <a:xfrm>
              <a:off x="45447" y="785820"/>
              <a:ext cx="780009" cy="782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 marL="72615" indent="-72615">
                <a:lnSpc>
                  <a:spcPct val="80000"/>
                </a:lnSpc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Added</a:t>
              </a:r>
            </a:p>
            <a:p>
              <a:pPr marL="72615" indent="-72615">
                <a:lnSpc>
                  <a:spcPct val="80000"/>
                </a:lnSpc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Deleted</a:t>
              </a:r>
            </a:p>
            <a:p>
              <a:pPr marL="72615" indent="-72615">
                <a:lnSpc>
                  <a:spcPct val="80000"/>
                </a:lnSpc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Modified</a:t>
              </a:r>
            </a:p>
            <a:p>
              <a:pPr marL="72615" indent="-72615">
                <a:lnSpc>
                  <a:spcPct val="80000"/>
                </a:lnSpc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Renamed</a:t>
              </a:r>
            </a:p>
            <a:p>
              <a:pPr marL="72615" indent="-72615">
                <a:lnSpc>
                  <a:spcPct val="80000"/>
                </a:lnSpc>
                <a:buClr>
                  <a:srgbClr val="000000"/>
                </a:buClr>
                <a:buSzPct val="100000"/>
                <a:buChar char="•"/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Untracked</a:t>
              </a:r>
            </a:p>
          </p:txBody>
        </p:sp>
        <p:sp>
          <p:nvSpPr>
            <p:cNvPr id="677" name="Turn on at Tools &gt; Project Options &gt; Git/SVN"/>
            <p:cNvSpPr txBox="1"/>
            <p:nvPr/>
          </p:nvSpPr>
          <p:spPr>
            <a:xfrm>
              <a:off x="427920" y="173960"/>
              <a:ext cx="2491611" cy="260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191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pPr>
              <a:r>
                <a:rPr sz="635"/>
                <a:t>Turn on at </a:t>
              </a:r>
              <a:r>
                <a:rPr sz="635" b="1">
                  <a:sym typeface="Source Sans Pro"/>
                </a:rPr>
                <a:t>Tools &gt; Project Options &gt; Git/SVN</a:t>
              </a:r>
            </a:p>
          </p:txBody>
        </p:sp>
        <p:sp>
          <p:nvSpPr>
            <p:cNvPr id="678" name="Open shell to type commands"/>
            <p:cNvSpPr txBox="1"/>
            <p:nvPr/>
          </p:nvSpPr>
          <p:spPr>
            <a:xfrm>
              <a:off x="792761" y="1190141"/>
              <a:ext cx="990823" cy="395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668" tIns="34668" rIns="34668" bIns="34668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30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 Sans Pro Light"/>
                </a:defRPr>
              </a:lvl1pPr>
            </a:lstStyle>
            <a:p>
              <a:r>
                <a:rPr sz="635"/>
                <a:t>Open shell to type commands</a:t>
              </a:r>
            </a:p>
          </p:txBody>
        </p:sp>
        <p:sp>
          <p:nvSpPr>
            <p:cNvPr id="679" name="Line"/>
            <p:cNvSpPr/>
            <p:nvPr/>
          </p:nvSpPr>
          <p:spPr>
            <a:xfrm>
              <a:off x="1649349" y="1392034"/>
              <a:ext cx="456639" cy="108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0" name="Line"/>
            <p:cNvSpPr/>
            <p:nvPr/>
          </p:nvSpPr>
          <p:spPr>
            <a:xfrm flipH="1" flipV="1">
              <a:off x="2833763" y="996027"/>
              <a:ext cx="3" cy="2721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1" name="Line"/>
            <p:cNvSpPr/>
            <p:nvPr/>
          </p:nvSpPr>
          <p:spPr>
            <a:xfrm>
              <a:off x="582400" y="737534"/>
              <a:ext cx="273838" cy="4102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2" name="Line"/>
            <p:cNvSpPr/>
            <p:nvPr/>
          </p:nvSpPr>
          <p:spPr>
            <a:xfrm>
              <a:off x="896432" y="734028"/>
              <a:ext cx="50799" cy="2086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3" name="Line"/>
            <p:cNvSpPr/>
            <p:nvPr/>
          </p:nvSpPr>
          <p:spPr>
            <a:xfrm flipH="1">
              <a:off x="1354560" y="712898"/>
              <a:ext cx="127003" cy="23407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4" name="Line"/>
            <p:cNvSpPr/>
            <p:nvPr/>
          </p:nvSpPr>
          <p:spPr>
            <a:xfrm flipH="1">
              <a:off x="1652614" y="709371"/>
              <a:ext cx="494060" cy="2220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5" name="Line"/>
            <p:cNvSpPr/>
            <p:nvPr/>
          </p:nvSpPr>
          <p:spPr>
            <a:xfrm flipH="1">
              <a:off x="1904177" y="727673"/>
              <a:ext cx="883981" cy="20930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34668" tIns="34668" rIns="34668" bIns="34668" numCol="1" anchor="ctr">
              <a:noAutofit/>
            </a:bodyPr>
            <a:lstStyle/>
            <a:p>
              <a:pPr algn="ctr">
                <a:defRPr sz="2600"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2"/>
            </a:p>
          </p:txBody>
        </p:sp>
        <p:sp>
          <p:nvSpPr>
            <p:cNvPr id="686" name="A"/>
            <p:cNvSpPr/>
            <p:nvPr/>
          </p:nvSpPr>
          <p:spPr>
            <a:xfrm>
              <a:off x="68321" y="865628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38D3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000000"/>
                  </a:solidFill>
                </a:defRPr>
              </a:lvl1pPr>
            </a:lstStyle>
            <a:p>
              <a:r>
                <a:rPr sz="349"/>
                <a:t>A</a:t>
              </a:r>
            </a:p>
          </p:txBody>
        </p:sp>
        <p:sp>
          <p:nvSpPr>
            <p:cNvPr id="687" name="D"/>
            <p:cNvSpPr/>
            <p:nvPr/>
          </p:nvSpPr>
          <p:spPr>
            <a:xfrm>
              <a:off x="68321" y="1005266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000000"/>
                  </a:solidFill>
                </a:defRPr>
              </a:lvl1pPr>
            </a:lstStyle>
            <a:p>
              <a:r>
                <a:rPr sz="349"/>
                <a:t>D</a:t>
              </a:r>
            </a:p>
          </p:txBody>
        </p:sp>
        <p:sp>
          <p:nvSpPr>
            <p:cNvPr id="688" name="M"/>
            <p:cNvSpPr/>
            <p:nvPr/>
          </p:nvSpPr>
          <p:spPr>
            <a:xfrm>
              <a:off x="68321" y="1144903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417D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000000"/>
                  </a:solidFill>
                </a:defRPr>
              </a:lvl1pPr>
            </a:lstStyle>
            <a:p>
              <a:r>
                <a:rPr sz="349"/>
                <a:t>M</a:t>
              </a:r>
            </a:p>
          </p:txBody>
        </p:sp>
        <p:sp>
          <p:nvSpPr>
            <p:cNvPr id="689" name="R"/>
            <p:cNvSpPr/>
            <p:nvPr/>
          </p:nvSpPr>
          <p:spPr>
            <a:xfrm>
              <a:off x="68321" y="1284541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AB27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000000"/>
                  </a:solidFill>
                </a:defRPr>
              </a:lvl1pPr>
            </a:lstStyle>
            <a:p>
              <a:r>
                <a:rPr sz="349"/>
                <a:t>R</a:t>
              </a:r>
            </a:p>
          </p:txBody>
        </p:sp>
        <p:sp>
          <p:nvSpPr>
            <p:cNvPr id="690" name="?"/>
            <p:cNvSpPr/>
            <p:nvPr/>
          </p:nvSpPr>
          <p:spPr>
            <a:xfrm>
              <a:off x="68321" y="1424178"/>
              <a:ext cx="104623" cy="104624"/>
            </a:xfrm>
            <a:prstGeom prst="roundRect">
              <a:avLst>
                <a:gd name="adj" fmla="val 15000"/>
              </a:avLst>
            </a:prstGeom>
            <a:solidFill>
              <a:srgbClr val="FFD3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550">
                  <a:solidFill>
                    <a:srgbClr val="000000"/>
                  </a:solidFill>
                </a:defRPr>
              </a:lvl1pPr>
            </a:lstStyle>
            <a:p>
              <a:r>
                <a:rPr sz="349"/>
                <a:t>?</a:t>
              </a:r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3902325" y="1660867"/>
            <a:ext cx="1132302" cy="1810893"/>
            <a:chOff x="-4315" y="-13803"/>
            <a:chExt cx="1782325" cy="2850478"/>
          </a:xfrm>
        </p:grpSpPr>
        <p:pic>
          <p:nvPicPr>
            <p:cNvPr id="692" name="Screen Shot 2015-12-31 at 12.12.07 PM.png" descr="Screen Shot 2015-12-31 at 12.12.07 PM.png"/>
            <p:cNvPicPr>
              <a:picLocks noChangeAspect="1"/>
            </p:cNvPicPr>
            <p:nvPr/>
          </p:nvPicPr>
          <p:blipFill>
            <a:blip r:embed="rId28">
              <a:extLst/>
            </a:blip>
            <a:srcRect/>
            <a:stretch>
              <a:fillRect/>
            </a:stretch>
          </p:blipFill>
          <p:spPr>
            <a:xfrm>
              <a:off x="-4316" y="-13804"/>
              <a:ext cx="1782326" cy="2850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95" name="Group"/>
            <p:cNvGrpSpPr/>
            <p:nvPr/>
          </p:nvGrpSpPr>
          <p:grpSpPr>
            <a:xfrm>
              <a:off x="347872" y="2200632"/>
              <a:ext cx="933051" cy="357767"/>
              <a:chOff x="0" y="0"/>
              <a:chExt cx="933049" cy="357765"/>
            </a:xfrm>
          </p:grpSpPr>
          <p:pic>
            <p:nvPicPr>
              <p:cNvPr id="693" name="Screen Shot 2015-12-29 at 10.12.07 AM.png" descr="Screen Shot 2015-12-29 at 10.12.07 AM.png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1509" t="2620" r="33472" b="49673"/>
              <a:stretch>
                <a:fillRect/>
              </a:stretch>
            </p:blipFill>
            <p:spPr>
              <a:xfrm>
                <a:off x="0" y="0"/>
                <a:ext cx="933050" cy="357766"/>
              </a:xfrm>
              <a:prstGeom prst="rect">
                <a:avLst/>
              </a:prstGeom>
              <a:ln w="6350" cap="flat">
                <a:solidFill>
                  <a:srgbClr val="A6AAA9"/>
                </a:solidFill>
                <a:prstDash val="solid"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694" name="Screen Shot 2015-12-29 at 10.12.07 AM.png" descr="Screen Shot 2015-12-29 at 10.12.07 AM.png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57891" t="4101" r="2867" b="50921"/>
              <a:stretch>
                <a:fillRect/>
              </a:stretch>
            </p:blipFill>
            <p:spPr>
              <a:xfrm>
                <a:off x="359977" y="8591"/>
                <a:ext cx="570324" cy="341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697" name="Screen Shot 2015-12-29 at 10.22.49 AM.png" descr="Screen Shot 2015-12-29 at 10.22.49 AM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4101026" y="1669447"/>
            <a:ext cx="682205" cy="107204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earch inside environment"/>
          <p:cNvSpPr txBox="1"/>
          <p:nvPr/>
        </p:nvSpPr>
        <p:spPr>
          <a:xfrm>
            <a:off x="7577895" y="1728280"/>
            <a:ext cx="546941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Search inside environment</a:t>
            </a:r>
          </a:p>
        </p:txBody>
      </p:sp>
      <p:sp>
        <p:nvSpPr>
          <p:cNvPr id="699" name="Syntax highlighting based on your file's extension"/>
          <p:cNvSpPr txBox="1"/>
          <p:nvPr/>
        </p:nvSpPr>
        <p:spPr>
          <a:xfrm>
            <a:off x="5143192" y="2414961"/>
            <a:ext cx="926696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Syntax highlighting based on your file's extension</a:t>
            </a:r>
          </a:p>
        </p:txBody>
      </p:sp>
      <p:sp>
        <p:nvSpPr>
          <p:cNvPr id="700" name="Code diagnostics that appear in the margin. Hover over diagnostic symbols for details."/>
          <p:cNvSpPr txBox="1"/>
          <p:nvPr/>
        </p:nvSpPr>
        <p:spPr>
          <a:xfrm>
            <a:off x="4586831" y="2187238"/>
            <a:ext cx="150441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Code diagnostics that appear in the margin. Hover over diagnostic symbols for details.</a:t>
            </a:r>
          </a:p>
        </p:txBody>
      </p:sp>
      <p:sp>
        <p:nvSpPr>
          <p:cNvPr id="701" name="Tab completion to finish function names, file paths, arguments, and more."/>
          <p:cNvSpPr txBox="1"/>
          <p:nvPr/>
        </p:nvSpPr>
        <p:spPr>
          <a:xfrm>
            <a:off x="5143192" y="2644225"/>
            <a:ext cx="970283" cy="30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Tab completion to finish function names, file paths, arguments, and more.</a:t>
            </a:r>
          </a:p>
        </p:txBody>
      </p:sp>
      <p:sp>
        <p:nvSpPr>
          <p:cNvPr id="702" name="Multi-language code snippets to quickly use common blocks of code."/>
          <p:cNvSpPr txBox="1"/>
          <p:nvPr/>
        </p:nvSpPr>
        <p:spPr>
          <a:xfrm>
            <a:off x="5143192" y="2971370"/>
            <a:ext cx="994144" cy="30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Multi-language code snippets to quickly use common blocks of code.</a:t>
            </a:r>
          </a:p>
        </p:txBody>
      </p:sp>
      <p:sp>
        <p:nvSpPr>
          <p:cNvPr id="703" name="Open in new window"/>
          <p:cNvSpPr txBox="1"/>
          <p:nvPr/>
        </p:nvSpPr>
        <p:spPr>
          <a:xfrm>
            <a:off x="4269898" y="939475"/>
            <a:ext cx="537722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Open in new window</a:t>
            </a:r>
          </a:p>
        </p:txBody>
      </p:sp>
      <p:sp>
        <p:nvSpPr>
          <p:cNvPr id="704" name="Save"/>
          <p:cNvSpPr txBox="1"/>
          <p:nvPr/>
        </p:nvSpPr>
        <p:spPr>
          <a:xfrm>
            <a:off x="4775097" y="936602"/>
            <a:ext cx="255398" cy="15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Save</a:t>
            </a:r>
          </a:p>
        </p:txBody>
      </p:sp>
      <p:sp>
        <p:nvSpPr>
          <p:cNvPr id="705" name="Find and replace"/>
          <p:cNvSpPr txBox="1"/>
          <p:nvPr/>
        </p:nvSpPr>
        <p:spPr>
          <a:xfrm>
            <a:off x="4990873" y="939475"/>
            <a:ext cx="390378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Find and replace</a:t>
            </a:r>
          </a:p>
        </p:txBody>
      </p:sp>
      <p:sp>
        <p:nvSpPr>
          <p:cNvPr id="706" name="Compile as notebook"/>
          <p:cNvSpPr txBox="1"/>
          <p:nvPr/>
        </p:nvSpPr>
        <p:spPr>
          <a:xfrm>
            <a:off x="5373075" y="939475"/>
            <a:ext cx="46870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Compile as notebook</a:t>
            </a:r>
          </a:p>
        </p:txBody>
      </p:sp>
      <p:sp>
        <p:nvSpPr>
          <p:cNvPr id="707" name="Run selected code"/>
          <p:cNvSpPr txBox="1"/>
          <p:nvPr/>
        </p:nvSpPr>
        <p:spPr>
          <a:xfrm>
            <a:off x="5829375" y="942349"/>
            <a:ext cx="468705" cy="30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Run selected code</a:t>
            </a:r>
          </a:p>
        </p:txBody>
      </p:sp>
      <p:sp>
        <p:nvSpPr>
          <p:cNvPr id="708" name="Re-run previous code"/>
          <p:cNvSpPr txBox="1"/>
          <p:nvPr/>
        </p:nvSpPr>
        <p:spPr>
          <a:xfrm>
            <a:off x="4633232" y="1724256"/>
            <a:ext cx="56308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Re-run previous code</a:t>
            </a:r>
          </a:p>
        </p:txBody>
      </p:sp>
      <p:sp>
        <p:nvSpPr>
          <p:cNvPr id="709" name="Source with or without Echo"/>
          <p:cNvSpPr txBox="1"/>
          <p:nvPr/>
        </p:nvSpPr>
        <p:spPr>
          <a:xfrm>
            <a:off x="5183174" y="1724256"/>
            <a:ext cx="662527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Source with or without Echo</a:t>
            </a:r>
          </a:p>
        </p:txBody>
      </p:sp>
      <p:sp>
        <p:nvSpPr>
          <p:cNvPr id="710" name="Show file outline"/>
          <p:cNvSpPr txBox="1"/>
          <p:nvPr/>
        </p:nvSpPr>
        <p:spPr>
          <a:xfrm>
            <a:off x="5733355" y="1724256"/>
            <a:ext cx="403597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Show file outline</a:t>
            </a:r>
          </a:p>
        </p:txBody>
      </p:sp>
      <p:sp>
        <p:nvSpPr>
          <p:cNvPr id="711" name="Jump to function in file"/>
          <p:cNvSpPr txBox="1"/>
          <p:nvPr/>
        </p:nvSpPr>
        <p:spPr>
          <a:xfrm>
            <a:off x="4095820" y="3280789"/>
            <a:ext cx="879530" cy="15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Jump to function in file </a:t>
            </a:r>
          </a:p>
        </p:txBody>
      </p:sp>
      <p:sp>
        <p:nvSpPr>
          <p:cNvPr id="712" name="Change file type"/>
          <p:cNvSpPr txBox="1"/>
          <p:nvPr/>
        </p:nvSpPr>
        <p:spPr>
          <a:xfrm>
            <a:off x="5490852" y="3271606"/>
            <a:ext cx="662527" cy="15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Change file type</a:t>
            </a:r>
          </a:p>
        </p:txBody>
      </p:sp>
      <p:sp>
        <p:nvSpPr>
          <p:cNvPr id="713" name="Navigate tabs"/>
          <p:cNvSpPr txBox="1"/>
          <p:nvPr/>
        </p:nvSpPr>
        <p:spPr>
          <a:xfrm>
            <a:off x="3898011" y="939475"/>
            <a:ext cx="390378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Navigate tabs</a:t>
            </a:r>
          </a:p>
        </p:txBody>
      </p:sp>
      <p:sp>
        <p:nvSpPr>
          <p:cNvPr id="714" name="A File browser keyed to your working directory. Click on file or directory name to open."/>
          <p:cNvSpPr txBox="1"/>
          <p:nvPr/>
        </p:nvSpPr>
        <p:spPr>
          <a:xfrm>
            <a:off x="6129772" y="3904578"/>
            <a:ext cx="1696214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A File browser keyed to your working directory. Click on file or directory name to open.</a:t>
            </a:r>
          </a:p>
        </p:txBody>
      </p:sp>
      <p:sp>
        <p:nvSpPr>
          <p:cNvPr id="715" name="Path to displayed directory"/>
          <p:cNvSpPr txBox="1"/>
          <p:nvPr/>
        </p:nvSpPr>
        <p:spPr>
          <a:xfrm>
            <a:off x="6129773" y="3627014"/>
            <a:ext cx="1026323" cy="150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Path to displayed directory</a:t>
            </a:r>
          </a:p>
        </p:txBody>
      </p:sp>
      <p:sp>
        <p:nvSpPr>
          <p:cNvPr id="716" name="Upload file"/>
          <p:cNvSpPr txBox="1"/>
          <p:nvPr/>
        </p:nvSpPr>
        <p:spPr>
          <a:xfrm>
            <a:off x="6438863" y="3370845"/>
            <a:ext cx="337334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Upload file </a:t>
            </a:r>
          </a:p>
        </p:txBody>
      </p:sp>
      <p:sp>
        <p:nvSpPr>
          <p:cNvPr id="717" name="Create folder"/>
          <p:cNvSpPr txBox="1"/>
          <p:nvPr/>
        </p:nvSpPr>
        <p:spPr>
          <a:xfrm>
            <a:off x="6129772" y="3370846"/>
            <a:ext cx="293450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Create folder</a:t>
            </a:r>
          </a:p>
        </p:txBody>
      </p:sp>
      <p:sp>
        <p:nvSpPr>
          <p:cNvPr id="718" name="Delete file"/>
          <p:cNvSpPr txBox="1"/>
          <p:nvPr/>
        </p:nvSpPr>
        <p:spPr>
          <a:xfrm>
            <a:off x="6732560" y="3370845"/>
            <a:ext cx="337334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Delete file </a:t>
            </a:r>
          </a:p>
        </p:txBody>
      </p:sp>
      <p:sp>
        <p:nvSpPr>
          <p:cNvPr id="719" name="Rename file"/>
          <p:cNvSpPr txBox="1"/>
          <p:nvPr/>
        </p:nvSpPr>
        <p:spPr>
          <a:xfrm>
            <a:off x="6997621" y="3370845"/>
            <a:ext cx="359576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Rename file </a:t>
            </a:r>
          </a:p>
        </p:txBody>
      </p:sp>
      <p:sp>
        <p:nvSpPr>
          <p:cNvPr id="720" name="Change  directory"/>
          <p:cNvSpPr txBox="1"/>
          <p:nvPr/>
        </p:nvSpPr>
        <p:spPr>
          <a:xfrm>
            <a:off x="7902936" y="3370846"/>
            <a:ext cx="390377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Change  directory</a:t>
            </a:r>
          </a:p>
        </p:txBody>
      </p:sp>
      <p:sp>
        <p:nvSpPr>
          <p:cNvPr id="721" name="Displays saved objects by type with short description"/>
          <p:cNvSpPr txBox="1"/>
          <p:nvPr/>
        </p:nvSpPr>
        <p:spPr>
          <a:xfrm>
            <a:off x="6153977" y="2714101"/>
            <a:ext cx="101645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Displays saved objects by type with short description</a:t>
            </a:r>
          </a:p>
        </p:txBody>
      </p:sp>
      <p:sp>
        <p:nvSpPr>
          <p:cNvPr id="722" name="View function source code"/>
          <p:cNvSpPr txBox="1"/>
          <p:nvPr/>
        </p:nvSpPr>
        <p:spPr>
          <a:xfrm>
            <a:off x="7730043" y="2714101"/>
            <a:ext cx="541619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View function source code</a:t>
            </a:r>
          </a:p>
        </p:txBody>
      </p:sp>
      <p:sp>
        <p:nvSpPr>
          <p:cNvPr id="723" name="View in data viewer"/>
          <p:cNvSpPr txBox="1"/>
          <p:nvPr/>
        </p:nvSpPr>
        <p:spPr>
          <a:xfrm>
            <a:off x="7266370" y="2714100"/>
            <a:ext cx="47036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View in data viewer</a:t>
            </a:r>
          </a:p>
        </p:txBody>
      </p:sp>
      <p:sp>
        <p:nvSpPr>
          <p:cNvPr id="724" name="Load workspace"/>
          <p:cNvSpPr txBox="1"/>
          <p:nvPr/>
        </p:nvSpPr>
        <p:spPr>
          <a:xfrm>
            <a:off x="6123200" y="1724775"/>
            <a:ext cx="48409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Load workspace</a:t>
            </a:r>
          </a:p>
        </p:txBody>
      </p:sp>
      <p:sp>
        <p:nvSpPr>
          <p:cNvPr id="725" name="Save workspace"/>
          <p:cNvSpPr txBox="1"/>
          <p:nvPr/>
        </p:nvSpPr>
        <p:spPr>
          <a:xfrm>
            <a:off x="6575597" y="1724162"/>
            <a:ext cx="514806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Save workspace</a:t>
            </a:r>
          </a:p>
        </p:txBody>
      </p:sp>
      <p:sp>
        <p:nvSpPr>
          <p:cNvPr id="726" name="Import data with wizard"/>
          <p:cNvSpPr txBox="1"/>
          <p:nvPr/>
        </p:nvSpPr>
        <p:spPr>
          <a:xfrm>
            <a:off x="6250023" y="939475"/>
            <a:ext cx="618196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/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 b="1">
                <a:sym typeface="Source Sans Pro"/>
              </a:rPr>
              <a:t>Import data</a:t>
            </a:r>
            <a:r>
              <a:rPr sz="635"/>
              <a:t> with wizard</a:t>
            </a:r>
          </a:p>
        </p:txBody>
      </p:sp>
      <p:sp>
        <p:nvSpPr>
          <p:cNvPr id="727" name="Delete all saved objects"/>
          <p:cNvSpPr txBox="1"/>
          <p:nvPr/>
        </p:nvSpPr>
        <p:spPr>
          <a:xfrm>
            <a:off x="7018691" y="1725847"/>
            <a:ext cx="546941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Delete all saved objects</a:t>
            </a:r>
          </a:p>
        </p:txBody>
      </p:sp>
      <p:sp>
        <p:nvSpPr>
          <p:cNvPr id="728" name="Display objects as list or grid"/>
          <p:cNvSpPr txBox="1"/>
          <p:nvPr/>
        </p:nvSpPr>
        <p:spPr>
          <a:xfrm>
            <a:off x="7683686" y="1961298"/>
            <a:ext cx="618196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Display objects as list or grid</a:t>
            </a:r>
          </a:p>
        </p:txBody>
      </p:sp>
      <p:sp>
        <p:nvSpPr>
          <p:cNvPr id="729" name="Choose environment to display from list of parent environments"/>
          <p:cNvSpPr txBox="1"/>
          <p:nvPr/>
        </p:nvSpPr>
        <p:spPr>
          <a:xfrm>
            <a:off x="6138804" y="1961298"/>
            <a:ext cx="1359782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Choose environment to display from list of parent environments</a:t>
            </a:r>
          </a:p>
        </p:txBody>
      </p:sp>
      <p:sp>
        <p:nvSpPr>
          <p:cNvPr id="730" name="History of past commands to run/copy"/>
          <p:cNvSpPr txBox="1"/>
          <p:nvPr/>
        </p:nvSpPr>
        <p:spPr>
          <a:xfrm>
            <a:off x="6790574" y="942349"/>
            <a:ext cx="662140" cy="30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History of past commands to run/copy</a:t>
            </a:r>
          </a:p>
        </p:txBody>
      </p:sp>
      <p:sp>
        <p:nvSpPr>
          <p:cNvPr id="731" name="Display .RPres slideshows…"/>
          <p:cNvSpPr txBox="1"/>
          <p:nvPr/>
        </p:nvSpPr>
        <p:spPr>
          <a:xfrm>
            <a:off x="7350372" y="929525"/>
            <a:ext cx="921293" cy="33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/>
          <a:p>
            <a:pPr>
              <a:lnSpc>
                <a:spcPct val="80000"/>
              </a:lnSpc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/>
              <a:t>Display .RPres slideshows</a:t>
            </a:r>
          </a:p>
          <a:p>
            <a:pPr>
              <a:lnSpc>
                <a:spcPct val="80000"/>
              </a:lnSpc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pPr>
            <a:r>
              <a:rPr sz="635"/>
              <a:t>File &gt; New  File &gt; </a:t>
            </a:r>
          </a:p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pPr>
            <a:r>
              <a:rPr sz="635"/>
              <a:t>R Presentation</a:t>
            </a:r>
          </a:p>
        </p:txBody>
      </p:sp>
      <p:sp>
        <p:nvSpPr>
          <p:cNvPr id="732" name="Working Directory"/>
          <p:cNvSpPr txBox="1"/>
          <p:nvPr/>
        </p:nvSpPr>
        <p:spPr>
          <a:xfrm>
            <a:off x="4870843" y="3710941"/>
            <a:ext cx="390377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Working Directory</a:t>
            </a:r>
          </a:p>
        </p:txBody>
      </p:sp>
      <p:sp>
        <p:nvSpPr>
          <p:cNvPr id="733" name="Maximize, minimize panes"/>
          <p:cNvSpPr txBox="1"/>
          <p:nvPr/>
        </p:nvSpPr>
        <p:spPr>
          <a:xfrm>
            <a:off x="5516514" y="3710941"/>
            <a:ext cx="591631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Maximize, minimize panes</a:t>
            </a:r>
          </a:p>
        </p:txBody>
      </p:sp>
      <p:sp>
        <p:nvSpPr>
          <p:cNvPr id="734" name="Drag pane boundaries"/>
          <p:cNvSpPr txBox="1"/>
          <p:nvPr/>
        </p:nvSpPr>
        <p:spPr>
          <a:xfrm>
            <a:off x="5516513" y="3913857"/>
            <a:ext cx="484095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Drag pane boundaries</a:t>
            </a:r>
          </a:p>
        </p:txBody>
      </p:sp>
      <p:pic>
        <p:nvPicPr>
          <p:cNvPr id="735" name="Screen Shot 2015-12-28 at 11.55.49 AM.png" descr="Screen Shot 2015-12-28 at 11.55.49 AM.png"/>
          <p:cNvPicPr>
            <a:picLocks noChangeAspect="1"/>
          </p:cNvPicPr>
          <p:nvPr/>
        </p:nvPicPr>
        <p:blipFill>
          <a:blip r:embed="rId31">
            <a:extLst/>
          </a:blip>
          <a:srcRect l="50829" t="16061" r="887" b="68556"/>
          <a:stretch>
            <a:fillRect/>
          </a:stretch>
        </p:blipFill>
        <p:spPr>
          <a:xfrm>
            <a:off x="6132654" y="2209422"/>
            <a:ext cx="2133847" cy="446684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Line"/>
          <p:cNvSpPr/>
          <p:nvPr/>
        </p:nvSpPr>
        <p:spPr>
          <a:xfrm flipH="1">
            <a:off x="4689709" y="4000189"/>
            <a:ext cx="198707" cy="7078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37" name="Line"/>
          <p:cNvSpPr/>
          <p:nvPr/>
        </p:nvSpPr>
        <p:spPr>
          <a:xfrm>
            <a:off x="5909338" y="3991730"/>
            <a:ext cx="193246" cy="72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38" name="Line"/>
          <p:cNvSpPr/>
          <p:nvPr/>
        </p:nvSpPr>
        <p:spPr>
          <a:xfrm flipH="1">
            <a:off x="6421662" y="1157299"/>
            <a:ext cx="124701" cy="44167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39" name="Line"/>
          <p:cNvSpPr/>
          <p:nvPr/>
        </p:nvSpPr>
        <p:spPr>
          <a:xfrm flipH="1">
            <a:off x="6603044" y="1231719"/>
            <a:ext cx="223915" cy="26612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0" name="Line"/>
          <p:cNvSpPr/>
          <p:nvPr/>
        </p:nvSpPr>
        <p:spPr>
          <a:xfrm flipH="1">
            <a:off x="7191606" y="1233977"/>
            <a:ext cx="370375" cy="26893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1" name="Line"/>
          <p:cNvSpPr/>
          <p:nvPr/>
        </p:nvSpPr>
        <p:spPr>
          <a:xfrm flipH="1" flipV="1">
            <a:off x="6180010" y="1648420"/>
            <a:ext cx="2" cy="9961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2" name="Line"/>
          <p:cNvSpPr/>
          <p:nvPr/>
        </p:nvSpPr>
        <p:spPr>
          <a:xfrm rot="16139859" flipH="1">
            <a:off x="6429625" y="1498326"/>
            <a:ext cx="125857" cy="39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770" y="21408"/>
                  <a:pt x="16126" y="21000"/>
                  <a:pt x="13925" y="20405"/>
                </a:cubicBezTo>
                <a:cubicBezTo>
                  <a:pt x="4134" y="17759"/>
                  <a:pt x="5607" y="13315"/>
                  <a:pt x="5319" y="9394"/>
                </a:cubicBezTo>
                <a:cubicBezTo>
                  <a:pt x="5085" y="6213"/>
                  <a:pt x="3319" y="3047"/>
                  <a:pt x="0" y="0"/>
                </a:cubicBez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3" name="Line"/>
          <p:cNvSpPr/>
          <p:nvPr/>
        </p:nvSpPr>
        <p:spPr>
          <a:xfrm flipH="1" flipV="1">
            <a:off x="6834552" y="1630055"/>
            <a:ext cx="285087" cy="12011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4" name="Line"/>
          <p:cNvSpPr/>
          <p:nvPr/>
        </p:nvSpPr>
        <p:spPr>
          <a:xfrm flipH="1" flipV="1">
            <a:off x="6581582" y="1723275"/>
            <a:ext cx="2" cy="25291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5" name="Line"/>
          <p:cNvSpPr/>
          <p:nvPr/>
        </p:nvSpPr>
        <p:spPr>
          <a:xfrm flipV="1">
            <a:off x="8146608" y="1633183"/>
            <a:ext cx="214" cy="35779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6" name="Line"/>
          <p:cNvSpPr/>
          <p:nvPr/>
        </p:nvSpPr>
        <p:spPr>
          <a:xfrm rot="17082001" flipH="1">
            <a:off x="7999082" y="1785518"/>
            <a:ext cx="190443" cy="37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58" extrusionOk="0">
                <a:moveTo>
                  <a:pt x="21600" y="8830"/>
                </a:moveTo>
                <a:cubicBezTo>
                  <a:pt x="21405" y="10278"/>
                  <a:pt x="21178" y="11625"/>
                  <a:pt x="20924" y="12848"/>
                </a:cubicBezTo>
                <a:cubicBezTo>
                  <a:pt x="19664" y="18916"/>
                  <a:pt x="17851" y="21600"/>
                  <a:pt x="16089" y="20007"/>
                </a:cubicBez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7" name="Line"/>
          <p:cNvSpPr/>
          <p:nvPr/>
        </p:nvSpPr>
        <p:spPr>
          <a:xfrm flipV="1">
            <a:off x="7567772" y="2326124"/>
            <a:ext cx="578917" cy="40328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8" name="Line"/>
          <p:cNvSpPr/>
          <p:nvPr/>
        </p:nvSpPr>
        <p:spPr>
          <a:xfrm flipV="1">
            <a:off x="8027662" y="2624649"/>
            <a:ext cx="127096" cy="9669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49" name="Line"/>
          <p:cNvSpPr/>
          <p:nvPr/>
        </p:nvSpPr>
        <p:spPr>
          <a:xfrm flipH="1" flipV="1">
            <a:off x="6188078" y="3187959"/>
            <a:ext cx="2" cy="1964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50" name="Line"/>
          <p:cNvSpPr/>
          <p:nvPr/>
        </p:nvSpPr>
        <p:spPr>
          <a:xfrm flipH="1" flipV="1">
            <a:off x="6623446" y="3187959"/>
            <a:ext cx="2" cy="1964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51" name="Line"/>
          <p:cNvSpPr/>
          <p:nvPr/>
        </p:nvSpPr>
        <p:spPr>
          <a:xfrm flipH="1" flipV="1">
            <a:off x="6879477" y="3187959"/>
            <a:ext cx="2" cy="1964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52" name="Line"/>
          <p:cNvSpPr/>
          <p:nvPr/>
        </p:nvSpPr>
        <p:spPr>
          <a:xfrm flipH="1" flipV="1">
            <a:off x="7122069" y="3187959"/>
            <a:ext cx="2" cy="19643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pic>
        <p:nvPicPr>
          <p:cNvPr id="753" name="Screen Shot 2015-12-28 at 12.37.02 PM.png" descr="Screen Shot 2015-12-28 at 12.37.02 PM.png"/>
          <p:cNvPicPr>
            <a:picLocks noChangeAspect="1"/>
          </p:cNvPicPr>
          <p:nvPr/>
        </p:nvPicPr>
        <p:blipFill>
          <a:blip r:embed="rId32">
            <a:extLst/>
          </a:blip>
          <a:srcRect l="3372" r="10671"/>
          <a:stretch>
            <a:fillRect/>
          </a:stretch>
        </p:blipFill>
        <p:spPr>
          <a:xfrm>
            <a:off x="7341269" y="3185866"/>
            <a:ext cx="570082" cy="378473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54" name="Line"/>
          <p:cNvSpPr/>
          <p:nvPr/>
        </p:nvSpPr>
        <p:spPr>
          <a:xfrm flipH="1" flipV="1">
            <a:off x="6431901" y="3247702"/>
            <a:ext cx="2" cy="406207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55" name="Line"/>
          <p:cNvSpPr/>
          <p:nvPr/>
        </p:nvSpPr>
        <p:spPr>
          <a:xfrm flipV="1">
            <a:off x="8171550" y="3244480"/>
            <a:ext cx="64545" cy="14802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pic>
        <p:nvPicPr>
          <p:cNvPr id="756" name="Screen Shot 2015-12-28 at 12.05.41 PM.png" descr="Screen Shot 2015-12-28 at 12.05.41 PM.png"/>
          <p:cNvPicPr>
            <a:picLocks noChangeAspect="1"/>
          </p:cNvPicPr>
          <p:nvPr/>
        </p:nvPicPr>
        <p:blipFill>
          <a:blip r:embed="rId33">
            <a:extLst/>
          </a:blip>
          <a:srcRect l="51025" t="70604" r="1351" b="27594"/>
          <a:stretch>
            <a:fillRect/>
          </a:stretch>
        </p:blipFill>
        <p:spPr>
          <a:xfrm>
            <a:off x="6133253" y="3771984"/>
            <a:ext cx="2105590" cy="52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Screen Shot 2015-12-28 at 12.05.41 PM.png" descr="Screen Shot 2015-12-28 at 12.05.41 PM.png"/>
          <p:cNvPicPr>
            <a:picLocks noChangeAspect="1"/>
          </p:cNvPicPr>
          <p:nvPr/>
        </p:nvPicPr>
        <p:blipFill>
          <a:blip r:embed="rId33">
            <a:extLst/>
          </a:blip>
          <a:srcRect l="51025" t="77543" r="1351" b="20079"/>
          <a:stretch>
            <a:fillRect/>
          </a:stretch>
        </p:blipFill>
        <p:spPr>
          <a:xfrm>
            <a:off x="6133253" y="3834136"/>
            <a:ext cx="2105590" cy="68911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J"/>
          <p:cNvSpPr/>
          <p:nvPr/>
        </p:nvSpPr>
        <p:spPr>
          <a:xfrm>
            <a:off x="7215761" y="1321356"/>
            <a:ext cx="61466" cy="61466"/>
          </a:xfrm>
          <a:prstGeom prst="roundRect">
            <a:avLst>
              <a:gd name="adj" fmla="val 15000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550" b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sz="349"/>
              <a:t>J</a:t>
            </a:r>
          </a:p>
        </p:txBody>
      </p:sp>
      <p:sp>
        <p:nvSpPr>
          <p:cNvPr id="759" name="H"/>
          <p:cNvSpPr/>
          <p:nvPr/>
        </p:nvSpPr>
        <p:spPr>
          <a:xfrm>
            <a:off x="7147102" y="1321356"/>
            <a:ext cx="61466" cy="61466"/>
          </a:xfrm>
          <a:prstGeom prst="roundRect">
            <a:avLst>
              <a:gd name="adj" fmla="val 15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550" b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sz="349"/>
              <a:t>H</a:t>
            </a:r>
          </a:p>
        </p:txBody>
      </p:sp>
      <p:sp>
        <p:nvSpPr>
          <p:cNvPr id="760" name="T"/>
          <p:cNvSpPr/>
          <p:nvPr/>
        </p:nvSpPr>
        <p:spPr>
          <a:xfrm>
            <a:off x="7077592" y="1321356"/>
            <a:ext cx="61466" cy="61466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spcBef>
                <a:spcPts val="0"/>
              </a:spcBef>
              <a:defRPr sz="550" b="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sz="349"/>
              <a:t>T</a:t>
            </a:r>
          </a:p>
        </p:txBody>
      </p:sp>
      <p:sp>
        <p:nvSpPr>
          <p:cNvPr id="761" name="Line"/>
          <p:cNvSpPr/>
          <p:nvPr/>
        </p:nvSpPr>
        <p:spPr>
          <a:xfrm>
            <a:off x="3962015" y="1148904"/>
            <a:ext cx="2474" cy="45268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62" name="Line"/>
          <p:cNvSpPr/>
          <p:nvPr/>
        </p:nvSpPr>
        <p:spPr>
          <a:xfrm flipH="1">
            <a:off x="4148725" y="1148588"/>
            <a:ext cx="183096" cy="45268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63" name="Line"/>
          <p:cNvSpPr/>
          <p:nvPr/>
        </p:nvSpPr>
        <p:spPr>
          <a:xfrm flipH="1">
            <a:off x="4264569" y="1063943"/>
            <a:ext cx="546167" cy="54143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64" name="Line"/>
          <p:cNvSpPr/>
          <p:nvPr/>
        </p:nvSpPr>
        <p:spPr>
          <a:xfrm flipH="1">
            <a:off x="4748822" y="1158795"/>
            <a:ext cx="392870" cy="44462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65" name="Line"/>
          <p:cNvSpPr/>
          <p:nvPr/>
        </p:nvSpPr>
        <p:spPr>
          <a:xfrm flipH="1">
            <a:off x="4992452" y="1158796"/>
            <a:ext cx="489689" cy="428484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66" name="Line"/>
          <p:cNvSpPr/>
          <p:nvPr/>
        </p:nvSpPr>
        <p:spPr>
          <a:xfrm flipH="1">
            <a:off x="5514530" y="1196996"/>
            <a:ext cx="328324" cy="40428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67" name="Line"/>
          <p:cNvSpPr/>
          <p:nvPr/>
        </p:nvSpPr>
        <p:spPr>
          <a:xfrm flipH="1">
            <a:off x="3959982" y="2381735"/>
            <a:ext cx="648793" cy="22924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pic>
        <p:nvPicPr>
          <p:cNvPr id="768" name="Screen Shot 2016-04-13 at 11.21.12 AM.png" descr="Screen Shot 2016-04-13 at 11.21.12 AM.png"/>
          <p:cNvPicPr>
            <a:picLocks noChangeAspect="1"/>
          </p:cNvPicPr>
          <p:nvPr/>
        </p:nvPicPr>
        <p:blipFill>
          <a:blip r:embed="rId34">
            <a:extLst/>
          </a:blip>
          <a:srcRect t="13838"/>
          <a:stretch>
            <a:fillRect/>
          </a:stretch>
        </p:blipFill>
        <p:spPr>
          <a:xfrm>
            <a:off x="4113966" y="1665570"/>
            <a:ext cx="653006" cy="10047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ine"/>
          <p:cNvSpPr/>
          <p:nvPr/>
        </p:nvSpPr>
        <p:spPr>
          <a:xfrm flipV="1">
            <a:off x="4934233" y="1636788"/>
            <a:ext cx="659122" cy="146095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0" name="Line"/>
          <p:cNvSpPr/>
          <p:nvPr/>
        </p:nvSpPr>
        <p:spPr>
          <a:xfrm flipV="1">
            <a:off x="5684579" y="1652924"/>
            <a:ext cx="126619" cy="97686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1" name="Line"/>
          <p:cNvSpPr/>
          <p:nvPr/>
        </p:nvSpPr>
        <p:spPr>
          <a:xfrm flipV="1">
            <a:off x="5999240" y="1669060"/>
            <a:ext cx="21731" cy="7348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2" name="Line"/>
          <p:cNvSpPr/>
          <p:nvPr/>
        </p:nvSpPr>
        <p:spPr>
          <a:xfrm flipV="1">
            <a:off x="4113966" y="1662262"/>
            <a:ext cx="1" cy="94485"/>
          </a:xfrm>
          <a:prstGeom prst="line">
            <a:avLst/>
          </a:prstGeom>
          <a:ln w="19050">
            <a:solidFill>
              <a:schemeClr val="accent6"/>
            </a:solidFill>
            <a:miter lim="400000"/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3" name="Line"/>
          <p:cNvSpPr/>
          <p:nvPr/>
        </p:nvSpPr>
        <p:spPr>
          <a:xfrm flipV="1">
            <a:off x="4120091" y="1665456"/>
            <a:ext cx="1" cy="94485"/>
          </a:xfrm>
          <a:prstGeom prst="line">
            <a:avLst/>
          </a:prstGeom>
          <a:ln w="127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4" name="Line"/>
          <p:cNvSpPr/>
          <p:nvPr/>
        </p:nvSpPr>
        <p:spPr>
          <a:xfrm flipV="1">
            <a:off x="4771557" y="1662262"/>
            <a:ext cx="1" cy="94485"/>
          </a:xfrm>
          <a:prstGeom prst="line">
            <a:avLst/>
          </a:prstGeom>
          <a:ln w="127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5" name="Line"/>
          <p:cNvSpPr/>
          <p:nvPr/>
        </p:nvSpPr>
        <p:spPr>
          <a:xfrm>
            <a:off x="4105601" y="1663105"/>
            <a:ext cx="68497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6" name="Line"/>
          <p:cNvSpPr/>
          <p:nvPr/>
        </p:nvSpPr>
        <p:spPr>
          <a:xfrm>
            <a:off x="4105601" y="1759924"/>
            <a:ext cx="68497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7" name="Cursors of shared users"/>
          <p:cNvSpPr txBox="1"/>
          <p:nvPr/>
        </p:nvSpPr>
        <p:spPr>
          <a:xfrm>
            <a:off x="4152597" y="1724256"/>
            <a:ext cx="506387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2"/>
                </a:solidFill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rPr sz="635"/>
              <a:t>Cursors of shared users</a:t>
            </a:r>
          </a:p>
        </p:txBody>
      </p:sp>
      <p:sp>
        <p:nvSpPr>
          <p:cNvPr id="778" name="Line"/>
          <p:cNvSpPr/>
          <p:nvPr/>
        </p:nvSpPr>
        <p:spPr>
          <a:xfrm rot="10797282">
            <a:off x="4126958" y="1772809"/>
            <a:ext cx="50277" cy="8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9" h="21518" extrusionOk="0">
                <a:moveTo>
                  <a:pt x="0" y="118"/>
                </a:moveTo>
                <a:cubicBezTo>
                  <a:pt x="2799" y="-82"/>
                  <a:pt x="5635" y="-26"/>
                  <a:pt x="8403" y="283"/>
                </a:cubicBezTo>
                <a:cubicBezTo>
                  <a:pt x="11584" y="638"/>
                  <a:pt x="14763" y="1361"/>
                  <a:pt x="16955" y="2758"/>
                </a:cubicBezTo>
                <a:cubicBezTo>
                  <a:pt x="19636" y="4466"/>
                  <a:pt x="20362" y="6813"/>
                  <a:pt x="20789" y="9093"/>
                </a:cubicBezTo>
                <a:cubicBezTo>
                  <a:pt x="21563" y="13222"/>
                  <a:pt x="21600" y="17385"/>
                  <a:pt x="20901" y="21518"/>
                </a:cubicBezTo>
              </a:path>
            </a:pathLst>
          </a:cu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79" name="Line"/>
          <p:cNvSpPr/>
          <p:nvPr/>
        </p:nvSpPr>
        <p:spPr>
          <a:xfrm flipH="1">
            <a:off x="4424082" y="2801700"/>
            <a:ext cx="739804" cy="259051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80" name="Line"/>
          <p:cNvSpPr/>
          <p:nvPr/>
        </p:nvSpPr>
        <p:spPr>
          <a:xfrm flipH="1">
            <a:off x="4698402" y="3034770"/>
            <a:ext cx="457416" cy="7174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81" name="Line"/>
          <p:cNvSpPr/>
          <p:nvPr/>
        </p:nvSpPr>
        <p:spPr>
          <a:xfrm flipH="1">
            <a:off x="4207351" y="3397674"/>
            <a:ext cx="1482" cy="773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82" name="Line"/>
          <p:cNvSpPr/>
          <p:nvPr/>
        </p:nvSpPr>
        <p:spPr>
          <a:xfrm flipH="1">
            <a:off x="5981039" y="3397674"/>
            <a:ext cx="1482" cy="77350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83" name="File &gt; New Project"/>
          <p:cNvSpPr txBox="1"/>
          <p:nvPr/>
        </p:nvSpPr>
        <p:spPr>
          <a:xfrm>
            <a:off x="9406391" y="1994221"/>
            <a:ext cx="704803" cy="158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/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</a:defRPr>
            </a:lvl1pPr>
          </a:lstStyle>
          <a:p>
            <a:pPr>
              <a:defRPr b="0"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 b="1">
                <a:sym typeface="Source Sans Pro"/>
              </a:rPr>
              <a:t>File &gt; New Project</a:t>
            </a:r>
          </a:p>
        </p:txBody>
      </p:sp>
      <p:sp>
        <p:nvSpPr>
          <p:cNvPr id="784" name="Line"/>
          <p:cNvSpPr/>
          <p:nvPr/>
        </p:nvSpPr>
        <p:spPr>
          <a:xfrm flipV="1">
            <a:off x="5839894" y="3622320"/>
            <a:ext cx="169042" cy="128368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85" name="Line"/>
          <p:cNvSpPr/>
          <p:nvPr/>
        </p:nvSpPr>
        <p:spPr>
          <a:xfrm>
            <a:off x="4370151" y="3678073"/>
            <a:ext cx="506266" cy="107313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sp>
        <p:nvSpPr>
          <p:cNvPr id="786" name="Press  to see command history"/>
          <p:cNvSpPr txBox="1"/>
          <p:nvPr/>
        </p:nvSpPr>
        <p:spPr>
          <a:xfrm>
            <a:off x="4864925" y="3906623"/>
            <a:ext cx="662527" cy="236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/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1">
                    <a:hueOff val="-206347"/>
                    <a:satOff val="69104"/>
                    <a:lumOff val="-8949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/>
              <a:t>Press </a:t>
            </a:r>
            <a:r>
              <a:rPr sz="635">
                <a:latin typeface="FontAwesome"/>
                <a:ea typeface="FontAwesome"/>
                <a:cs typeface="FontAwesome"/>
                <a:sym typeface="FontAwesome"/>
              </a:rPr>
              <a:t></a:t>
            </a:r>
            <a:r>
              <a:rPr sz="699">
                <a:latin typeface="FontAwesome"/>
                <a:ea typeface="FontAwesome"/>
                <a:cs typeface="FontAwesome"/>
                <a:sym typeface="FontAwesome"/>
              </a:rPr>
              <a:t> </a:t>
            </a:r>
            <a:r>
              <a:rPr sz="635"/>
              <a:t>to see command history</a:t>
            </a:r>
          </a:p>
        </p:txBody>
      </p:sp>
      <p:sp>
        <p:nvSpPr>
          <p:cNvPr id="787" name="Multiple cursors/column selection with Alt + mouse drag."/>
          <p:cNvSpPr txBox="1"/>
          <p:nvPr/>
        </p:nvSpPr>
        <p:spPr>
          <a:xfrm>
            <a:off x="4595379" y="1968555"/>
            <a:ext cx="1197529" cy="22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668" tIns="34668" rIns="34668" bIns="34668" anchor="ctr">
            <a:spAutoFit/>
          </a:bodyPr>
          <a:lstStyle/>
          <a:p>
            <a:pPr>
              <a:lnSpc>
                <a:spcPct val="80000"/>
              </a:lnSpc>
              <a:spcBef>
                <a:spcPts val="191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sz="635"/>
              <a:t>Multiple cursors/column selection with </a:t>
            </a:r>
            <a:r>
              <a:rPr sz="635" b="1">
                <a:sym typeface="Source Sans Pro"/>
              </a:rPr>
              <a:t>Alt + mouse drag</a:t>
            </a:r>
            <a:r>
              <a:rPr sz="635"/>
              <a:t>.</a:t>
            </a:r>
          </a:p>
        </p:txBody>
      </p:sp>
      <p:sp>
        <p:nvSpPr>
          <p:cNvPr id="788" name="Line"/>
          <p:cNvSpPr/>
          <p:nvPr/>
        </p:nvSpPr>
        <p:spPr>
          <a:xfrm flipH="1">
            <a:off x="4242370" y="2050938"/>
            <a:ext cx="374473" cy="27539"/>
          </a:xfrm>
          <a:prstGeom prst="line">
            <a:avLst/>
          </a:prstGeom>
          <a:ln>
            <a:solidFill>
              <a:srgbClr val="000000"/>
            </a:solidFill>
            <a:custDash>
              <a:ds d="100000" sp="200000"/>
            </a:custDash>
          </a:ln>
        </p:spPr>
        <p:txBody>
          <a:bodyPr lIns="34668" tIns="34668" rIns="34668" bIns="34668" anchor="ctr"/>
          <a:lstStyle/>
          <a:p>
            <a:pPr algn="ctr">
              <a:defRPr sz="26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2"/>
          </a:p>
        </p:txBody>
      </p:sp>
      <p:pic>
        <p:nvPicPr>
          <p:cNvPr id="789" name="Screen Shot 2015-12-31 at 12.47.17 PM.png" descr="Screen Shot 2015-12-31 at 12.47.17 PM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3909975" y="3925024"/>
            <a:ext cx="96307" cy="82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2015-12-31 at 12.47.17 PM.png" descr="Screen Shot 2015-12-31 at 12.47.17 PM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3909975" y="4046047"/>
            <a:ext cx="96307" cy="82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2015-12-31 at 12.45.58 PM.png" descr="Screen Shot 2015-12-31 at 12.45.58 PM.png"/>
          <p:cNvPicPr>
            <a:picLocks noChangeAspect="1"/>
          </p:cNvPicPr>
          <p:nvPr/>
        </p:nvPicPr>
        <p:blipFill>
          <a:blip r:embed="rId36">
            <a:extLst/>
          </a:blip>
          <a:srcRect/>
          <a:stretch>
            <a:fillRect/>
          </a:stretch>
        </p:blipFill>
        <p:spPr>
          <a:xfrm>
            <a:off x="3977398" y="3849771"/>
            <a:ext cx="692135" cy="264817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92" name="Screen Shot 2015-12-31 at 12.45.58 PM.png" descr="Screen Shot 2015-12-31 at 12.45.58 PM.png"/>
          <p:cNvPicPr>
            <a:picLocks noChangeAspect="1"/>
          </p:cNvPicPr>
          <p:nvPr/>
        </p:nvPicPr>
        <p:blipFill>
          <a:blip r:embed="rId36">
            <a:extLst/>
          </a:blip>
          <a:srcRect l="580" t="26518" r="9489" b="51264"/>
          <a:stretch>
            <a:fillRect/>
          </a:stretch>
        </p:blipFill>
        <p:spPr>
          <a:xfrm>
            <a:off x="3980998" y="3982919"/>
            <a:ext cx="622436" cy="58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2016-04-13 at 11.17.37 AM.png" descr="Screen Shot 2016-04-13 at 11.17.37 AM.png"/>
          <p:cNvPicPr>
            <a:picLocks noChangeAspect="1"/>
          </p:cNvPicPr>
          <p:nvPr/>
        </p:nvPicPr>
        <p:blipFill>
          <a:blip r:embed="rId37">
            <a:extLst/>
          </a:blip>
          <a:srcRect t="2776"/>
          <a:stretch>
            <a:fillRect/>
          </a:stretch>
        </p:blipFill>
        <p:spPr>
          <a:xfrm>
            <a:off x="6133726" y="3756636"/>
            <a:ext cx="2063195" cy="164185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Documents and Apps"/>
          <p:cNvSpPr txBox="1"/>
          <p:nvPr/>
        </p:nvSpPr>
        <p:spPr>
          <a:xfrm>
            <a:off x="1853004" y="722694"/>
            <a:ext cx="2239979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 dirty="0"/>
              <a:t>Documents and Apps</a:t>
            </a:r>
          </a:p>
        </p:txBody>
      </p:sp>
      <p:sp>
        <p:nvSpPr>
          <p:cNvPr id="795" name="Line"/>
          <p:cNvSpPr/>
          <p:nvPr/>
        </p:nvSpPr>
        <p:spPr>
          <a:xfrm>
            <a:off x="6257365" y="700671"/>
            <a:ext cx="2000922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796" name="R Support"/>
          <p:cNvSpPr txBox="1"/>
          <p:nvPr/>
        </p:nvSpPr>
        <p:spPr>
          <a:xfrm>
            <a:off x="6259375" y="722694"/>
            <a:ext cx="1297093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/>
              <a:t>R Support</a:t>
            </a:r>
          </a:p>
        </p:txBody>
      </p:sp>
      <p:sp>
        <p:nvSpPr>
          <p:cNvPr id="797" name="PROJECT SYSTEM"/>
          <p:cNvSpPr txBox="1"/>
          <p:nvPr/>
        </p:nvSpPr>
        <p:spPr>
          <a:xfrm>
            <a:off x="9369664" y="1861301"/>
            <a:ext cx="1510292" cy="192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/>
            <a:r>
              <a:rPr sz="1144"/>
              <a:t>PROJECT SYSTEM</a:t>
            </a:r>
          </a:p>
        </p:txBody>
      </p:sp>
      <p:sp>
        <p:nvSpPr>
          <p:cNvPr id="798" name="Line"/>
          <p:cNvSpPr/>
          <p:nvPr/>
        </p:nvSpPr>
        <p:spPr>
          <a:xfrm>
            <a:off x="1865413" y="4211619"/>
            <a:ext cx="4125701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799" name="Debug Mode"/>
          <p:cNvSpPr txBox="1"/>
          <p:nvPr/>
        </p:nvSpPr>
        <p:spPr>
          <a:xfrm>
            <a:off x="1857141" y="4232376"/>
            <a:ext cx="1551970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/>
              <a:t>Debug Mode</a:t>
            </a:r>
          </a:p>
        </p:txBody>
      </p:sp>
      <p:sp>
        <p:nvSpPr>
          <p:cNvPr id="800" name="Line"/>
          <p:cNvSpPr/>
          <p:nvPr/>
        </p:nvSpPr>
        <p:spPr>
          <a:xfrm>
            <a:off x="6096000" y="4208656"/>
            <a:ext cx="2162287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801" name="Version Control with Git or SVN"/>
          <p:cNvSpPr txBox="1"/>
          <p:nvPr/>
        </p:nvSpPr>
        <p:spPr>
          <a:xfrm>
            <a:off x="6098011" y="4230679"/>
            <a:ext cx="2405281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/>
              <a:t>Version Control </a:t>
            </a:r>
            <a:r>
              <a:rPr sz="762"/>
              <a:t>with Git or SVN</a:t>
            </a:r>
          </a:p>
        </p:txBody>
      </p:sp>
      <p:sp>
        <p:nvSpPr>
          <p:cNvPr id="802" name="Line"/>
          <p:cNvSpPr/>
          <p:nvPr/>
        </p:nvSpPr>
        <p:spPr>
          <a:xfrm>
            <a:off x="6097820" y="5407279"/>
            <a:ext cx="2162288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34668" tIns="34668" rIns="34668" bIns="34668" anchor="ctr"/>
          <a:lstStyle/>
          <a:p>
            <a:pPr>
              <a:lnSpc>
                <a:spcPct val="80000"/>
              </a:lnSpc>
              <a:spcBef>
                <a:spcPts val="381"/>
              </a:spcBef>
              <a:defRPr b="0">
                <a:solidFill>
                  <a:srgbClr val="000000"/>
                </a:solidFill>
              </a:defRPr>
            </a:pPr>
            <a:endParaRPr sz="1144"/>
          </a:p>
        </p:txBody>
      </p:sp>
      <p:sp>
        <p:nvSpPr>
          <p:cNvPr id="803" name="Package Writing"/>
          <p:cNvSpPr txBox="1"/>
          <p:nvPr/>
        </p:nvSpPr>
        <p:spPr>
          <a:xfrm>
            <a:off x="6099832" y="5429302"/>
            <a:ext cx="1804219" cy="21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8068" tIns="8068" rIns="8068" bIns="8068" anchor="ctr">
            <a:spAutoFit/>
          </a:bodyPr>
          <a:lstStyle/>
          <a:p>
            <a:pPr lvl="1">
              <a:lnSpc>
                <a:spcPct val="80000"/>
              </a:lnSpc>
              <a:defRPr sz="2500" b="0">
                <a:solidFill>
                  <a:srgbClr val="628DB5"/>
                </a:solidFill>
              </a:defRPr>
            </a:pPr>
            <a:r>
              <a:rPr sz="1588"/>
              <a:t>Package Writing</a:t>
            </a:r>
          </a:p>
        </p:txBody>
      </p:sp>
    </p:spTree>
    <p:extLst>
      <p:ext uri="{BB962C8B-B14F-4D97-AF65-F5344CB8AC3E}">
        <p14:creationId xmlns:p14="http://schemas.microsoft.com/office/powerpoint/2010/main" val="11627779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F6FB-E372-914A-BEF1-557C2F38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409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26BB2-97FF-9B4D-8763-B07EE45F8C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1BEF3-35D4-914E-A66C-029DA9D67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376" y="677487"/>
            <a:ext cx="11504260" cy="575656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匈牙利命名法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在匈牙利命名法中，一个变量名由一个或多个小写字母开始，这些字母有助于记忆变量的类型和用途，紧跟着的就是程序设计师选择的任何名称。这个后半部分的首字母可以大写，以区别前面的类型指示字母。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基本原则是：变量名</a:t>
            </a:r>
            <a:r>
              <a:rPr lang="en-US" altLang="zh-CN" dirty="0"/>
              <a:t>=</a:t>
            </a:r>
            <a:r>
              <a:rPr lang="zh-CN" altLang="en-US" dirty="0"/>
              <a:t>属性</a:t>
            </a:r>
            <a:r>
              <a:rPr lang="en-US" altLang="zh-CN" dirty="0"/>
              <a:t>+</a:t>
            </a:r>
            <a:r>
              <a:rPr lang="zh-CN" altLang="en-US" dirty="0"/>
              <a:t>类型</a:t>
            </a:r>
            <a:r>
              <a:rPr lang="en-US" altLang="zh-CN" dirty="0"/>
              <a:t>+</a:t>
            </a:r>
            <a:r>
              <a:rPr lang="zh-CN" altLang="en-US" dirty="0"/>
              <a:t>对象描述。如</a:t>
            </a:r>
            <a:r>
              <a:rPr lang="en-US" altLang="zh-CN" dirty="0" err="1"/>
              <a:t>i</a:t>
            </a:r>
            <a:r>
              <a:rPr lang="zh-CN" altLang="en-US" dirty="0"/>
              <a:t>表示</a:t>
            </a:r>
            <a:r>
              <a:rPr lang="en-US" altLang="zh-CN" dirty="0" err="1"/>
              <a:t>int</a:t>
            </a:r>
            <a:r>
              <a:rPr lang="zh-CN" altLang="en-US" dirty="0"/>
              <a:t>，所有</a:t>
            </a:r>
            <a:r>
              <a:rPr lang="en-US" altLang="zh-CN" dirty="0" err="1"/>
              <a:t>i</a:t>
            </a:r>
            <a:r>
              <a:rPr lang="zh-CN" altLang="en-US" dirty="0"/>
              <a:t>开头的变量命都表示</a:t>
            </a:r>
            <a:r>
              <a:rPr lang="en-US" altLang="zh-CN" dirty="0" err="1"/>
              <a:t>int</a:t>
            </a:r>
            <a:r>
              <a:rPr lang="zh-CN" altLang="en-US" dirty="0"/>
              <a:t>类型。</a:t>
            </a:r>
            <a:r>
              <a:rPr lang="en-US" altLang="zh-CN" dirty="0"/>
              <a:t>s</a:t>
            </a:r>
            <a:r>
              <a:rPr lang="zh-CN" altLang="en-US" dirty="0"/>
              <a:t>表示</a:t>
            </a:r>
            <a:r>
              <a:rPr lang="en-US" altLang="zh-CN" dirty="0"/>
              <a:t>String</a:t>
            </a:r>
            <a:r>
              <a:rPr lang="zh-CN" altLang="en-US" dirty="0"/>
              <a:t>，所有变量命以</a:t>
            </a:r>
            <a:r>
              <a:rPr lang="en-US" altLang="zh-CN" dirty="0"/>
              <a:t>s</a:t>
            </a:r>
            <a:r>
              <a:rPr lang="zh-CN" altLang="en-US" dirty="0"/>
              <a:t>开头的都表示</a:t>
            </a:r>
            <a:r>
              <a:rPr lang="en-US" altLang="zh-CN" dirty="0"/>
              <a:t>String</a:t>
            </a:r>
            <a:r>
              <a:rPr lang="zh-CN" altLang="en-US" dirty="0"/>
              <a:t>类型变量。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dirty="0" err="1"/>
              <a:t>lAccountNum</a:t>
            </a:r>
            <a:r>
              <a:rPr lang="en-US" dirty="0"/>
              <a:t>：</a:t>
            </a:r>
            <a:r>
              <a:rPr lang="zh-CN" altLang="en-US" dirty="0"/>
              <a:t>变量是一个</a:t>
            </a:r>
            <a:r>
              <a:rPr lang="zh-CN" altLang="en-US" b="1" dirty="0"/>
              <a:t>长整数</a:t>
            </a:r>
            <a:r>
              <a:rPr lang="zh-CN" altLang="en-US" dirty="0"/>
              <a:t>（</a:t>
            </a:r>
            <a:r>
              <a:rPr lang="en-US" altLang="zh-CN" dirty="0"/>
              <a:t>"</a:t>
            </a:r>
            <a:r>
              <a:rPr lang="en-US" dirty="0"/>
              <a:t>l"）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骆驼命名法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当变量名和函数名称是由二个或多个单字链接在一起，而构成的唯一识别字时，利用“驼峰式大小写”来表示，可以增加变量和函数的可读性。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小驼峰式命名法（</a:t>
            </a:r>
            <a:r>
              <a:rPr lang="en-US" dirty="0"/>
              <a:t>lower camel case）：</a:t>
            </a:r>
            <a:r>
              <a:rPr lang="zh-CN" altLang="en-US" sz="2300" dirty="0"/>
              <a:t>第一个单字以</a:t>
            </a:r>
            <a:r>
              <a:rPr lang="zh-CN" altLang="en-US" sz="2300" dirty="0">
                <a:hlinkClick r:id="rId3" tooltip="小写字母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小写字母</a:t>
            </a:r>
            <a:r>
              <a:rPr lang="zh-CN" altLang="en-US" sz="2300" dirty="0"/>
              <a:t>开始；第二个单字的首字母大写，例如：</a:t>
            </a:r>
            <a:r>
              <a:rPr lang="en-US" sz="2300" dirty="0" err="1"/>
              <a:t>firstName、lastName</a:t>
            </a:r>
            <a:r>
              <a:rPr lang="en-US" sz="2300" dirty="0"/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 sz="2300" dirty="0"/>
              <a:t>大驼峰式命名法（</a:t>
            </a:r>
            <a:r>
              <a:rPr lang="en-US" sz="2300" dirty="0"/>
              <a:t>upper camel case）：</a:t>
            </a:r>
            <a:r>
              <a:rPr lang="zh-CN" altLang="en-US" sz="2300" dirty="0"/>
              <a:t>每一个单字的首字母都采用</a:t>
            </a:r>
            <a:r>
              <a:rPr lang="zh-CN" altLang="en-US" sz="2300" dirty="0">
                <a:hlinkClick r:id="rId4" tooltip="大写字母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大写字母</a:t>
            </a:r>
            <a:r>
              <a:rPr lang="zh-CN" altLang="en-US" sz="2300" dirty="0"/>
              <a:t>，例如：</a:t>
            </a:r>
            <a:r>
              <a:rPr lang="en-US" sz="2300" dirty="0" err="1"/>
              <a:t>FirstName、LastName、CamelCase</a:t>
            </a:r>
            <a:r>
              <a:rPr lang="en-US" sz="2300" dirty="0"/>
              <a:t>，</a:t>
            </a:r>
            <a:r>
              <a:rPr lang="zh-CN" altLang="en-US" sz="2300" dirty="0"/>
              <a:t>也被称为</a:t>
            </a:r>
            <a:r>
              <a:rPr lang="en-US" sz="2300" dirty="0"/>
              <a:t>Pascal</a:t>
            </a:r>
            <a:r>
              <a:rPr lang="zh-CN" altLang="en-US" sz="2300" dirty="0"/>
              <a:t>命名法（英语：</a:t>
            </a:r>
            <a:r>
              <a:rPr lang="en-US" sz="2300" dirty="0"/>
              <a:t>Pascal Case）</a:t>
            </a:r>
            <a:endParaRPr lang="en-US" sz="27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其他相关格式</a:t>
            </a:r>
          </a:p>
          <a:p>
            <a:pPr lvl="2">
              <a:lnSpc>
                <a:spcPct val="120000"/>
              </a:lnSpc>
            </a:pPr>
            <a:r>
              <a:rPr lang="en-US" altLang="zh-CN" sz="1900" dirty="0" err="1"/>
              <a:t>StudlyCaps</a:t>
            </a:r>
            <a:r>
              <a:rPr lang="zh-CN" altLang="en-US" sz="1900" dirty="0"/>
              <a:t>是指大小写混用且不使用空格、连接号或下划线的格式，如</a:t>
            </a:r>
            <a:r>
              <a:rPr lang="en-US" altLang="zh-CN" sz="1900" dirty="0" err="1"/>
              <a:t>sTuDlyCAps</a:t>
            </a:r>
            <a:r>
              <a:rPr lang="zh-CN" altLang="en-US" sz="1900" dirty="0"/>
              <a:t>。</a:t>
            </a:r>
            <a:r>
              <a:rPr lang="en-US" altLang="zh-CN" sz="1900" dirty="0" err="1"/>
              <a:t>StudlyCaps</a:t>
            </a:r>
            <a:r>
              <a:rPr lang="zh-CN" altLang="en-US" sz="1900" dirty="0"/>
              <a:t>可以视为“驼峰式大小写”的变种。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88437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76451" y="773218"/>
            <a:ext cx="735266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6、已知某校2万人体检测得所有人的平均体重为59kg，标准差为25kg，从中抽取20人的样本体重值如下表所示：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809884433"/>
              </p:ext>
            </p:extLst>
          </p:nvPr>
        </p:nvGraphicFramePr>
        <p:xfrm>
          <a:off x="2298065" y="1749849"/>
          <a:ext cx="1831340" cy="506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+mn-ea"/>
                        </a:rPr>
                        <a:t>样品编号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+mn-ea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体重(kg)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67.5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57.5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59.5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410711" y="2031789"/>
            <a:ext cx="55886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(1) </a:t>
            </a:r>
            <a:r>
              <a:rPr lang="zh-CN" altLang="en-US" sz="2000" dirty="0"/>
              <a:t>求置信区间95%时的边际误差E？</a:t>
            </a:r>
            <a:r>
              <a:rPr lang="en-US" altLang="ja-JP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(8')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>
                <a:solidFill>
                  <a:schemeClr val="bg2"/>
                </a:solidFill>
              </a:rPr>
              <a:t>(2) </a:t>
            </a:r>
            <a:r>
              <a:rPr lang="zh-CN" altLang="en-US" sz="2000" dirty="0">
                <a:solidFill>
                  <a:schemeClr val="bg2"/>
                </a:solidFill>
              </a:rPr>
              <a:t>求样本均值落在50~63kg之间的概率？</a:t>
            </a:r>
            <a:r>
              <a:rPr lang="en-US" altLang="ja-JP" sz="2000" dirty="0">
                <a:solidFill>
                  <a:schemeClr val="bg2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(8')</a:t>
            </a:r>
            <a:endParaRPr lang="zh-CN" altLang="en-US" sz="2000" dirty="0">
              <a:solidFill>
                <a:schemeClr val="bg2"/>
              </a:solidFill>
            </a:endParaRPr>
          </a:p>
          <a:p>
            <a:endParaRPr lang="zh-CN" altLang="en-US" sz="2000" dirty="0"/>
          </a:p>
          <a:p>
            <a:r>
              <a:rPr lang="en-US" altLang="zh-CN" sz="2000" dirty="0"/>
              <a:t>(3) </a:t>
            </a:r>
            <a:r>
              <a:rPr lang="zh-CN" altLang="en-US" sz="2000" dirty="0"/>
              <a:t>求样本均值95%的置信区间？</a:t>
            </a:r>
            <a:r>
              <a:rPr lang="en-US" altLang="ja-JP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(8')</a:t>
            </a:r>
            <a:endParaRPr lang="zh-CN" alt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6ACB4E-E0E8-C841-8959-09CD1EF9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3217"/>
          </a:xfrm>
        </p:spPr>
        <p:txBody>
          <a:bodyPr/>
          <a:lstStyle/>
          <a:p>
            <a:pPr algn="ctr"/>
            <a:r>
              <a:rPr lang="en-US" dirty="0"/>
              <a:t>Homework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2869E-333B-334B-A08F-9D7F8FBB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BE77-4FC0-E841-9BCB-70F05A2B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Homework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912AA-2157-9A47-99BE-0B5574DC4B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:r>
                  <a:rPr lang="zh-CN" altLang="en-US" dirty="0"/>
                  <a:t>平均值标准误差（</a:t>
                </a:r>
                <a:r>
                  <a:rPr lang="en-US" altLang="zh-CN" dirty="0"/>
                  <a:t>standard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 mean, SEM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边际误差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临界值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SEM</a:t>
                </a:r>
              </a:p>
              <a:p>
                <a:r>
                  <a:rPr lang="zh-CN" altLang="en-US" dirty="0"/>
                  <a:t>置信区间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点估计值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平均值标准误差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0912AA-2157-9A47-99BE-0B5574DC4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68603F-22F0-F943-A55F-6F17F6BAC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1" t="28372" r="1799" b="20826"/>
          <a:stretch/>
        </p:blipFill>
        <p:spPr>
          <a:xfrm>
            <a:off x="2020608" y="2830119"/>
            <a:ext cx="8150783" cy="36627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B921-CAEE-744A-A0E0-2D228CD8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2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6ACB4E-E0E8-C841-8959-09CD1EF9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3217"/>
          </a:xfrm>
        </p:spPr>
        <p:txBody>
          <a:bodyPr/>
          <a:lstStyle/>
          <a:p>
            <a:pPr algn="ctr"/>
            <a:r>
              <a:rPr lang="en-US" dirty="0"/>
              <a:t>Homework review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CC4F3A-223C-A04D-975E-50C35124F440}"/>
              </a:ext>
            </a:extLst>
          </p:cNvPr>
          <p:cNvGrpSpPr/>
          <p:nvPr/>
        </p:nvGrpSpPr>
        <p:grpSpPr>
          <a:xfrm>
            <a:off x="723900" y="2173817"/>
            <a:ext cx="10734641" cy="2510366"/>
            <a:chOff x="7069190" y="3263280"/>
            <a:chExt cx="9379429" cy="1760991"/>
          </a:xfrm>
        </p:grpSpPr>
        <p:pic>
          <p:nvPicPr>
            <p:cNvPr id="7" name="图片 3" descr="713301823559761753">
              <a:extLst>
                <a:ext uri="{FF2B5EF4-FFF2-40B4-BE49-F238E27FC236}">
                  <a16:creationId xmlns:a16="http://schemas.microsoft.com/office/drawing/2014/main" id="{853AE87A-801C-7A43-B9D6-4CF8F6A1716C}"/>
                </a:ext>
              </a:extLst>
            </p:cNvPr>
            <p:cNvPicPr/>
            <p:nvPr/>
          </p:nvPicPr>
          <p:blipFill rotWithShape="1">
            <a:blip r:embed="rId2"/>
            <a:srcRect b="7989"/>
            <a:stretch/>
          </p:blipFill>
          <p:spPr>
            <a:xfrm>
              <a:off x="7069190" y="3263280"/>
              <a:ext cx="4265930" cy="1760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0BFF1-9071-EB42-9988-207E54E5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1608" y="3310771"/>
              <a:ext cx="5127011" cy="166601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21B918-A23C-AA4E-BA3C-C5CB6D9D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69D69-448C-9640-832D-A134F4DEEA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1442</Words>
  <Application>Microsoft Macintosh PowerPoint</Application>
  <PresentationFormat>Widescreen</PresentationFormat>
  <Paragraphs>258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FontAwesome</vt:lpstr>
      <vt:lpstr>宋体</vt:lpstr>
      <vt:lpstr>Arial</vt:lpstr>
      <vt:lpstr>Calibri</vt:lpstr>
      <vt:lpstr>Calibri Light</vt:lpstr>
      <vt:lpstr>Cambria Math</vt:lpstr>
      <vt:lpstr>Gill Sans</vt:lpstr>
      <vt:lpstr>Helvetica Light</vt:lpstr>
      <vt:lpstr>Source Sans Pro Semibold</vt:lpstr>
      <vt:lpstr>Times New Roman</vt:lpstr>
      <vt:lpstr>Office Theme</vt:lpstr>
      <vt:lpstr>《生物医学统计学》讨论课</vt:lpstr>
      <vt:lpstr>Outline</vt:lpstr>
      <vt:lpstr>PowerPoint Presentation</vt:lpstr>
      <vt:lpstr>Rstudio introduction</vt:lpstr>
      <vt:lpstr>RStudio IDE : : CHEAT SHEET </vt:lpstr>
      <vt:lpstr>Notation</vt:lpstr>
      <vt:lpstr>Homework review</vt:lpstr>
      <vt:lpstr>Homework review</vt:lpstr>
      <vt:lpstr>Homework review</vt:lpstr>
      <vt:lpstr>Class discussion</vt:lpstr>
      <vt:lpstr>PowerPoint Presentation</vt:lpstr>
      <vt:lpstr>PowerPoint Presentation</vt:lpstr>
      <vt:lpstr>PowerPoint Presentation</vt:lpstr>
      <vt:lpstr>Class feedback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齐 光耀</dc:creator>
  <cp:lastModifiedBy>齐 光耀</cp:lastModifiedBy>
  <cp:revision>62</cp:revision>
  <dcterms:created xsi:type="dcterms:W3CDTF">2019-04-07T05:44:39Z</dcterms:created>
  <dcterms:modified xsi:type="dcterms:W3CDTF">2019-04-10T09:22:14Z</dcterms:modified>
</cp:coreProperties>
</file>